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2"/>
  </p:handoutMasterIdLst>
  <p:sldIdLst>
    <p:sldId id="263" r:id="rId3"/>
    <p:sldId id="274" r:id="rId4"/>
    <p:sldId id="264" r:id="rId5"/>
    <p:sldId id="261" r:id="rId6"/>
    <p:sldId id="277" r:id="rId8"/>
    <p:sldId id="284" r:id="rId9"/>
    <p:sldId id="281" r:id="rId10"/>
    <p:sldId id="259" r:id="rId11"/>
  </p:sldIdLst>
  <p:sldSz cx="12192000" cy="6858000"/>
  <p:notesSz cx="7103745" cy="10234295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9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e.ewaygogo.com/" TargetMode="Externa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hyperlink" Target="https://e.ewaygogo.com/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.xml"/><Relationship Id="rId4" Type="http://schemas.openxmlformats.org/officeDocument/2006/relationships/image" Target="../media/image2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image" Target="../media/image22.pn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image" Target="../media/image21.png"/><Relationship Id="rId3" Type="http://schemas.openxmlformats.org/officeDocument/2006/relationships/tags" Target="../tags/tag3.xml"/><Relationship Id="rId2" Type="http://schemas.openxmlformats.org/officeDocument/2006/relationships/image" Target="../media/image20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8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419913" y="1415802"/>
            <a:ext cx="5109091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zh-CN" altLang="en-US" sz="48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考试系统用户手册</a:t>
            </a:r>
            <a:endParaRPr kumimoji="1" lang="zh-CN" altLang="en-US" sz="48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20110" y="2616835"/>
            <a:ext cx="7540625" cy="24371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dirty="0"/>
              <a:t>适用课程：普通话语音与发声</a:t>
            </a:r>
            <a:endParaRPr lang="zh-CN" altLang="en-US" dirty="0"/>
          </a:p>
          <a:p>
            <a:pPr indent="0" fontAlgn="auto">
              <a:lnSpc>
                <a:spcPct val="150000"/>
              </a:lnSpc>
            </a:pPr>
            <a:r>
              <a:rPr lang="en-US" altLang="zh-CN" dirty="0"/>
              <a:t>                      </a:t>
            </a:r>
            <a:r>
              <a:rPr lang="zh-CN" altLang="en-US" dirty="0"/>
              <a:t>播音创作基础</a:t>
            </a:r>
            <a:endParaRPr lang="zh-CN" altLang="en-US" dirty="0"/>
          </a:p>
          <a:p>
            <a:pPr indent="0" fontAlgn="auto">
              <a:lnSpc>
                <a:spcPct val="150000"/>
              </a:lnSpc>
            </a:pPr>
            <a:r>
              <a:rPr lang="en-US" altLang="zh-CN" dirty="0"/>
              <a:t>                      </a:t>
            </a:r>
            <a:r>
              <a:rPr lang="zh-CN" altLang="en-US" dirty="0"/>
              <a:t>节目主持艺术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关于考试：如有任何疑问请联系考务老师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关于考试系统：如有任何系统方面的疑问</a:t>
            </a:r>
            <a:endParaRPr lang="zh-CN" altLang="en-US" dirty="0"/>
          </a:p>
          <a:p>
            <a:r>
              <a:rPr lang="zh-CN" altLang="en-US" dirty="0"/>
              <a:t> </a:t>
            </a:r>
            <a:r>
              <a:rPr lang="en-US" altLang="zh-CN" dirty="0"/>
              <a:t>                              </a:t>
            </a:r>
            <a:r>
              <a:rPr lang="zh-CN" altLang="en-US" dirty="0"/>
              <a:t>请微信扫描下方二维码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2" name="图片 1" descr="客服二维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79745" y="5424170"/>
            <a:ext cx="1235710" cy="1235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4877" y="269315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设备检查及准备</a:t>
            </a:r>
            <a:endParaRPr lang="zh-CN" altLang="en-US" dirty="0">
              <a:latin typeface="+mn-ea"/>
              <a:cs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2029" y="3561077"/>
            <a:ext cx="10874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 startAt="2"/>
            </a:pPr>
            <a:r>
              <a:rPr lang="zh-CN" altLang="zh-CN" dirty="0"/>
              <a:t>首次使用系统时，浏览器</a:t>
            </a:r>
            <a:r>
              <a:rPr lang="zh-CN" altLang="en-US" dirty="0"/>
              <a:t>可能</a:t>
            </a:r>
            <a:r>
              <a:rPr lang="zh-CN" altLang="zh-CN" dirty="0"/>
              <a:t>会弹出摄像头权限申请</a:t>
            </a:r>
            <a:r>
              <a:rPr lang="zh-CN" altLang="en-US" dirty="0"/>
              <a:t>、麦克风权限申请，</a:t>
            </a:r>
            <a:r>
              <a:rPr lang="zh-CN" altLang="zh-CN" b="1" dirty="0">
                <a:solidFill>
                  <a:srgbClr val="FF0000"/>
                </a:solidFill>
              </a:rPr>
              <a:t>此时务必选择允许，否则将不能进行考试</a:t>
            </a:r>
            <a:r>
              <a:rPr lang="zh-CN" altLang="en-US" b="1" dirty="0">
                <a:solidFill>
                  <a:srgbClr val="FF0000"/>
                </a:solidFill>
              </a:rPr>
              <a:t>！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/>
          <p:nvPr/>
        </p:nvPicPr>
        <p:blipFill rotWithShape="1">
          <a:blip r:embed="rId1"/>
          <a:srcRect t="2238" r="7620"/>
          <a:stretch>
            <a:fillRect/>
          </a:stretch>
        </p:blipFill>
        <p:spPr>
          <a:xfrm>
            <a:off x="325597" y="4225805"/>
            <a:ext cx="3225921" cy="2473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ead9ef710209d1004900ec023bd9e7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6080" y="4843150"/>
            <a:ext cx="3281879" cy="1088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图片 14" descr="C:\Users\wiwi_\AppData\Local\Temp\WeChat Files\18d35857d689edeb91c9731f02fb58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521" y="4177215"/>
            <a:ext cx="4100183" cy="2530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7" name="矩形 26"/>
          <p:cNvSpPr/>
          <p:nvPr/>
        </p:nvSpPr>
        <p:spPr>
          <a:xfrm>
            <a:off x="333412" y="711490"/>
            <a:ext cx="11158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zh-CN" dirty="0"/>
              <a:t>Windows 10 </a:t>
            </a:r>
            <a:r>
              <a:rPr lang="zh-CN" altLang="zh-CN" dirty="0"/>
              <a:t>或</a:t>
            </a:r>
            <a:r>
              <a:rPr lang="en-US" altLang="zh-CN" dirty="0"/>
              <a:t> Windows 8/8.1</a:t>
            </a:r>
            <a:r>
              <a:rPr lang="zh-CN" altLang="en-US" dirty="0"/>
              <a:t>系统，请提前检查设置，按照“开始”菜单-设置-隐私「相机、麦克风」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请将所有选项全部打开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8" name="图片 27" descr="C:\Users\wiwi\AppData\Local\Temp\1647570574(1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43" r="729"/>
          <a:stretch>
            <a:fillRect/>
          </a:stretch>
        </p:blipFill>
        <p:spPr>
          <a:xfrm>
            <a:off x="312029" y="1347695"/>
            <a:ext cx="3207929" cy="206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图片 28" descr="C:\Users\wiwi\AppData\Local\Temp\1647570637(1)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t="-802" r="40729" b="-2"/>
          <a:stretch>
            <a:fillRect/>
          </a:stretch>
        </p:blipFill>
        <p:spPr>
          <a:xfrm>
            <a:off x="4030575" y="1395840"/>
            <a:ext cx="3021329" cy="183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图片 29" descr="C:\Users\wiwi\AppData\Local\Temp\1647571248(1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215" y="1229995"/>
            <a:ext cx="4309110" cy="2267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本框 30"/>
              <p:cNvSpPr txBox="1"/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blipFill rotWithShape="1">
                <a:blip r:embed="rId7"/>
                <a:stretch>
                  <a:fillRect l="-60" t="-46" r="38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矩形 31"/>
              <p:cNvSpPr/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58" t="-62" r="5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520" y="75565"/>
            <a:ext cx="11521440" cy="607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1.考前准备注意事项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fontAlgn="auto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>
                <a:latin typeface="+mn-ea"/>
                <a:cs typeface="+mn-ea"/>
              </a:rPr>
              <a:t>1</a:t>
            </a:r>
            <a:r>
              <a:rPr lang="zh-CN" altLang="en-US" dirty="0">
                <a:latin typeface="+mn-ea"/>
                <a:cs typeface="+mn-ea"/>
              </a:rPr>
              <a:t>台笔记本或台式电脑，电脑需要加装摄像头，摄像头分辨率至少</a:t>
            </a:r>
            <a:r>
              <a:rPr lang="en-US" altLang="zh-CN" dirty="0">
                <a:latin typeface="+mn-ea"/>
                <a:cs typeface="+mn-ea"/>
              </a:rPr>
              <a:t>480P</a:t>
            </a:r>
            <a:r>
              <a:rPr lang="zh-CN" altLang="en-US" dirty="0">
                <a:latin typeface="+mn-ea"/>
                <a:cs typeface="+mn-ea"/>
              </a:rPr>
              <a:t>及以上。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fontAlgn="auto" latinLnBrk="1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电脑须提前安装最新版谷歌浏览器，使用谷歌浏览器进入答题页面：</a:t>
            </a:r>
            <a:r>
              <a:rPr lang="en-US" altLang="zh-CN" dirty="0">
                <a:latin typeface="+mn-ea"/>
                <a:cs typeface="+mn-ea"/>
                <a:hlinkClick r:id="rId1"/>
              </a:rPr>
              <a:t>https://e.ewaygogo.com/</a:t>
            </a:r>
            <a:r>
              <a:rPr lang="en-US" altLang="zh-CN" dirty="0">
                <a:latin typeface="+mn-ea"/>
                <a:cs typeface="+mn-ea"/>
              </a:rPr>
              <a:t> 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为保证考试过程不受干扰，建议考生选择光线充足、安静且背景单一的考试环境，否则将影响考试。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务必检查网络信号，建议是稳定的Wi-Fi或者4G/5G网络，确保考试全程网络环境正常，避免出现断网情况导致作品提交失败。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考前须退出、关闭电脑上除浏览器的外的其他应用程序，尤其是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微信、QQ、录屏、音乐、视频、在线课堂</a:t>
            </a:r>
            <a:r>
              <a:rPr lang="zh-CN" altLang="en-US" dirty="0">
                <a:latin typeface="+mn-ea"/>
                <a:cs typeface="+mn-ea"/>
              </a:rPr>
              <a:t>等可能使用摄像头或可能导致违纪的应用程序。 </a:t>
            </a:r>
            <a:endParaRPr lang="zh-CN" altLang="en-US" dirty="0"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2.考试中注意事项</a:t>
            </a:r>
            <a:r>
              <a:rPr lang="zh-CN" altLang="en-US" dirty="0">
                <a:latin typeface="+mn-ea"/>
                <a:cs typeface="+mn-ea"/>
              </a:rPr>
              <a:t>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进入考试页面，如果遇到考试操作点击无反应的，请刷新考试系统网页。如依然无法点击，请确认电脑是否异常，如电脑异常请及时重启电脑。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考试中请全程保持电脑摄像头开启，系统将随机抓取考生的人脸照片，系统侦测到人脸数据异常将可能产生考试违纪记录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如遇到网络异常等提示，需要及时检查并恢复网络环境。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考生不得截屏、录屏、投屏、锁屏、缩屏，否则可能导致考试中的科目异常终止。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考试时不要使用其他电脑登录正在考试的账号，否则可能会导致考试过程异常终止。 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如上传以后附件的图标异常，</a:t>
            </a:r>
            <a:r>
              <a:rPr lang="zh-CN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需删除上传的附件，重新上传</a:t>
            </a:r>
            <a:endParaRPr lang="zh-CN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3.考试结束后注意事项 </a:t>
            </a:r>
            <a:endParaRPr lang="zh-CN" altLang="en-US" dirty="0">
              <a:latin typeface="+mn-ea"/>
              <a:cs typeface="+mn-ea"/>
            </a:endParaRPr>
          </a:p>
          <a:p>
            <a:pPr fontAlgn="auto">
              <a:spcBef>
                <a:spcPts val="400"/>
              </a:spcBef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①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cs typeface="+mn-ea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需要确认全部作品提交完成后再点击交卷。</a:t>
            </a:r>
            <a:endParaRPr lang="zh-CN" altLang="en-US" sz="2000" b="1" dirty="0">
              <a:solidFill>
                <a:srgbClr val="FF0000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68864" y="2892717"/>
            <a:ext cx="2181667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确认考试信息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2779" y="218164"/>
            <a:ext cx="882134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登录考试系统</a:t>
            </a:r>
            <a:endParaRPr kumimoji="1" lang="zh-CN" altLang="en-US" sz="2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00660" y="3501455"/>
            <a:ext cx="1126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登录系统后点击“考试”即可查看到所有待参加科目列表。正式考试时，如列表中缺少考试科目，请及时联系教务老师。</a:t>
            </a:r>
            <a:endParaRPr lang="zh-CN" altLang="en-US" sz="1600" dirty="0"/>
          </a:p>
        </p:txBody>
      </p:sp>
      <p:sp>
        <p:nvSpPr>
          <p:cNvPr id="14" name="圆角矩形 13"/>
          <p:cNvSpPr/>
          <p:nvPr/>
        </p:nvSpPr>
        <p:spPr>
          <a:xfrm>
            <a:off x="2688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登录系统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00660" y="1533525"/>
            <a:ext cx="52247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登录考试网址 </a:t>
            </a:r>
            <a:r>
              <a:rPr lang="en-US" altLang="zh-CN" sz="1600" dirty="0">
                <a:hlinkClick r:id="rId1"/>
              </a:rPr>
              <a:t>https://e.ewaygogo.com/</a:t>
            </a:r>
            <a:r>
              <a:rPr lang="en-US" altLang="zh-CN" sz="1600" dirty="0"/>
              <a:t> </a:t>
            </a:r>
            <a:endParaRPr lang="en-US" altLang="zh-CN" sz="1600" dirty="0"/>
          </a:p>
        </p:txBody>
      </p:sp>
      <p:pic>
        <p:nvPicPr>
          <p:cNvPr id="18" name="图片 17" descr="C:\Users\wiwi_\AppData\Local\Temp\1653535682(1)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7313" r="14919"/>
          <a:stretch>
            <a:fillRect/>
          </a:stretch>
        </p:blipFill>
        <p:spPr bwMode="auto">
          <a:xfrm>
            <a:off x="5288500" y="848774"/>
            <a:ext cx="3129567" cy="2210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文本框 20"/>
          <p:cNvSpPr txBox="1"/>
          <p:nvPr/>
        </p:nvSpPr>
        <p:spPr>
          <a:xfrm>
            <a:off x="212694" y="1983815"/>
            <a:ext cx="5075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输入身份证号、密码登录系统（密码为身份证号后</a:t>
            </a:r>
            <a:r>
              <a:rPr lang="en-US" altLang="zh-CN" sz="1600" dirty="0"/>
              <a:t>6</a:t>
            </a:r>
            <a:r>
              <a:rPr lang="zh-CN" altLang="en-US" sz="1600" dirty="0"/>
              <a:t>位）</a:t>
            </a:r>
            <a:endParaRPr lang="zh-CN" altLang="en-US" sz="1600" dirty="0"/>
          </a:p>
        </p:txBody>
      </p:sp>
      <p:pic>
        <p:nvPicPr>
          <p:cNvPr id="23" name="图片 22" descr="C:\Users\wiwi_\AppData\Local\Temp\1653535805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7" t="6149" r="444" b="9923"/>
          <a:stretch>
            <a:fillRect/>
          </a:stretch>
        </p:blipFill>
        <p:spPr bwMode="auto">
          <a:xfrm>
            <a:off x="122779" y="4027386"/>
            <a:ext cx="5031314" cy="1642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图片 23" descr="C:\Users\wiwi_\AppData\Local\Temp\1653546362(1)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t="1503" r="4554" b="13992"/>
          <a:stretch>
            <a:fillRect/>
          </a:stretch>
        </p:blipFill>
        <p:spPr bwMode="auto">
          <a:xfrm>
            <a:off x="5288500" y="3981567"/>
            <a:ext cx="6725700" cy="2097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8864" y="241966"/>
            <a:ext cx="882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检测设备</a:t>
            </a:r>
            <a:endParaRPr kumimoji="1" lang="zh-CN" altLang="en-US" sz="2000" dirty="0"/>
          </a:p>
        </p:txBody>
      </p:sp>
      <p:sp>
        <p:nvSpPr>
          <p:cNvPr id="3" name="圆角矩形 2"/>
          <p:cNvSpPr/>
          <p:nvPr/>
        </p:nvSpPr>
        <p:spPr>
          <a:xfrm>
            <a:off x="9385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测试摄像头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203172" y="848773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测试麦克风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1" t="13638" r="21453"/>
          <a:stretch>
            <a:fillRect/>
          </a:stretch>
        </p:blipFill>
        <p:spPr>
          <a:xfrm>
            <a:off x="57236" y="1456171"/>
            <a:ext cx="3462528" cy="41217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 t="15853" r="26567"/>
          <a:stretch>
            <a:fillRect/>
          </a:stretch>
        </p:blipFill>
        <p:spPr>
          <a:xfrm>
            <a:off x="3974592" y="1456171"/>
            <a:ext cx="3694176" cy="2489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0" t="22812" r="29058"/>
          <a:stretch>
            <a:fillRect/>
          </a:stretch>
        </p:blipFill>
        <p:spPr>
          <a:xfrm>
            <a:off x="3974592" y="4129323"/>
            <a:ext cx="3694176" cy="25235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本框 9"/>
          <p:cNvSpPr txBox="1"/>
          <p:nvPr/>
        </p:nvSpPr>
        <p:spPr>
          <a:xfrm>
            <a:off x="7800451" y="4546868"/>
            <a:ext cx="4391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注意事项：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若设备已连接多个摄像头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麦克风，可选择可用的设备，直至看到摄像头画面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看见摄像头画面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麦克风音量变化，请点击“是”，进入下一检测环节，若无法点击“是”说明设备不可用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未检测成功，可以点击下拉框进行切换重新检测</a:t>
            </a:r>
            <a:endParaRPr lang="zh-CN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474249" y="848773"/>
            <a:ext cx="2979869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检测成功后返回考试入口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7" t="18758" r="10656" b="4889"/>
          <a:stretch>
            <a:fillRect/>
          </a:stretch>
        </p:blipFill>
        <p:spPr>
          <a:xfrm>
            <a:off x="7951554" y="1450795"/>
            <a:ext cx="3781949" cy="3008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椭圆 13"/>
          <p:cNvSpPr/>
          <p:nvPr/>
        </p:nvSpPr>
        <p:spPr>
          <a:xfrm>
            <a:off x="9090211" y="4006955"/>
            <a:ext cx="1504637" cy="6008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箭头 16"/>
          <p:cNvSpPr/>
          <p:nvPr/>
        </p:nvSpPr>
        <p:spPr>
          <a:xfrm rot="20152422">
            <a:off x="10529528" y="3820756"/>
            <a:ext cx="950976" cy="37239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45745" y="321310"/>
            <a:ext cx="1407160" cy="5029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zh-CN" altLang="en-US" sz="2400" b="1" dirty="0"/>
              <a:t>开始考试</a:t>
            </a:r>
            <a:endParaRPr kumimoji="1" lang="zh-CN" altLang="en-US" sz="2400" b="1" dirty="0"/>
          </a:p>
        </p:txBody>
      </p:sp>
      <p:sp>
        <p:nvSpPr>
          <p:cNvPr id="14" name="圆角矩形 13"/>
          <p:cNvSpPr/>
          <p:nvPr/>
        </p:nvSpPr>
        <p:spPr>
          <a:xfrm>
            <a:off x="1094684" y="1037217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查看考试信息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640" y="1511935"/>
            <a:ext cx="3791585" cy="12922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在考试时间范围内点击考试卡片，系统展示考生信息及考试信息，点击开始考试后，进入诚信考试承诺书签署过程。</a:t>
            </a:r>
            <a:endParaRPr lang="zh-CN" altLang="en-US" sz="1600" dirty="0"/>
          </a:p>
        </p:txBody>
      </p:sp>
      <p:pic>
        <p:nvPicPr>
          <p:cNvPr id="18" name="图片 17" descr="C:\Users\wiwi_\AppData\Local\Temp\1653547479(1).pn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9" y="2854867"/>
            <a:ext cx="3607773" cy="35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图片 20" descr="C:\Users\wiwi_\AppData\Local\Temp\1653547680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11" y="3095402"/>
            <a:ext cx="3601085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8129905" y="1511935"/>
            <a:ext cx="4062095" cy="19170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1600" dirty="0"/>
              <a:t>人身核验环节。请按提示完成人脸验证。</a:t>
            </a:r>
            <a:r>
              <a:rPr lang="zh-CN" altLang="en-US" sz="1600" b="1" dirty="0">
                <a:solidFill>
                  <a:srgbClr val="FF0000"/>
                </a:solidFill>
              </a:rPr>
              <a:t>不要化妆、戴美瞳等</a:t>
            </a:r>
            <a:r>
              <a:rPr lang="zh-CN" altLang="en-US" sz="1600" dirty="0"/>
              <a:t>，验证时调整好光线，不要出现高曝光的情况，保证人脸清晰，核验过程中请</a:t>
            </a:r>
            <a:r>
              <a:rPr lang="zh-CN" altLang="en-US" sz="1600" b="1" dirty="0">
                <a:solidFill>
                  <a:srgbClr val="FF0000"/>
                </a:solidFill>
              </a:rPr>
              <a:t>连续眨眼</a:t>
            </a:r>
            <a:r>
              <a:rPr lang="zh-CN" altLang="en-US" sz="1600" dirty="0"/>
              <a:t>。若多次验证失败须申请“人工审核”，耐心等待审核结果。</a:t>
            </a:r>
            <a:r>
              <a:rPr lang="zh-CN" altLang="en-US" sz="1600" b="1" dirty="0">
                <a:solidFill>
                  <a:srgbClr val="FF0000"/>
                </a:solidFill>
              </a:rPr>
              <a:t>如浏览器弹出需要获取摄像头权限，请点击允许。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圆角矩形 13"/>
          <p:cNvSpPr/>
          <p:nvPr/>
        </p:nvSpPr>
        <p:spPr>
          <a:xfrm>
            <a:off x="9161420" y="1034836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人身核验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7" y="4801798"/>
            <a:ext cx="3135859" cy="179909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542790" y="1511935"/>
            <a:ext cx="3113405" cy="1210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仔细阅读诚信考试承诺书后，选中“我已阅读并同意”前的复选框后点击确定，进入人身核验流程。</a:t>
            </a:r>
            <a:endParaRPr lang="zh-CN" altLang="en-US" sz="1600" dirty="0"/>
          </a:p>
        </p:txBody>
      </p:sp>
      <p:pic>
        <p:nvPicPr>
          <p:cNvPr id="3" name="图片 2"/>
          <p:cNvPicPr/>
          <p:nvPr/>
        </p:nvPicPr>
        <p:blipFill>
          <a:blip r:embed="rId4"/>
          <a:stretch>
            <a:fillRect/>
          </a:stretch>
        </p:blipFill>
        <p:spPr>
          <a:xfrm>
            <a:off x="8540754" y="3148467"/>
            <a:ext cx="2785077" cy="1653539"/>
          </a:xfrm>
          <a:prstGeom prst="rect">
            <a:avLst/>
          </a:prstGeom>
        </p:spPr>
      </p:pic>
      <p:sp>
        <p:nvSpPr>
          <p:cNvPr id="4" name="圆角矩形 3"/>
          <p:cNvSpPr/>
          <p:nvPr>
            <p:custDataLst>
              <p:tags r:id="rId5"/>
            </p:custDataLst>
          </p:nvPr>
        </p:nvSpPr>
        <p:spPr>
          <a:xfrm>
            <a:off x="4609465" y="1034415"/>
            <a:ext cx="2968625" cy="424180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阅读并签署诚信考试承诺书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68865" y="241966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录像题作答流程</a:t>
            </a:r>
            <a:endParaRPr kumimoji="1" lang="zh-CN" altLang="en-US" sz="24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68605" y="1605280"/>
            <a:ext cx="40392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考生准备好后需要点击开始录制，如下图所示，录制完成后点击保存，如需重新录制点击取消即可。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每位考生有三次重新答题（录制）的机会</a:t>
            </a:r>
            <a:r>
              <a:rPr lang="zh-CN" altLang="en-US">
                <a:sym typeface="+mn-ea"/>
              </a:rPr>
              <a:t>，如需重新录制请删除附件后重新录制即可，请仅保留一个录制结果，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如有多个录制结果，将仅取用第一个作为判分依据。</a:t>
            </a:r>
            <a:endParaRPr lang="zh-CN" altLang="en-US" b="1" dirty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75" name="图片 75" descr="C:\Users\wiwi_\AppData\Local\Temp\WeChat Files\27a5658080672be0c93816972372def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288" y="3912235"/>
            <a:ext cx="3674745" cy="2404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图片 7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637088" y="3779520"/>
            <a:ext cx="3728085" cy="241300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4637405" y="1605280"/>
            <a:ext cx="33223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考生需注意录制时人脸上方显示的剩余时间。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考试时间终止时没有录制完成的视频将录制失败。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78" name="图片 78" descr="C:\Users\wiwi_\AppData\Local\Temp\WeChat Files\9a426dabe8494adf5ebf06311e79a84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12873" y="4092258"/>
            <a:ext cx="3212465" cy="178625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8660130" y="1605915"/>
            <a:ext cx="3531235" cy="1558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zh-CN" b="0">
                <a:ea typeface="宋体" panose="02010600030101010101" pitchFamily="2" charset="-122"/>
              </a:rPr>
              <a:t>录制完成后，如下图所示，此时考生可以点击播放按钮，回看录制的视频，如不满意，可以点删除按钮删除后重新录制。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回看录制和重新录制的时间均记为考试时间</a:t>
            </a:r>
            <a:r>
              <a:rPr lang="zh-CN" altLang="en-US">
                <a:sym typeface="+mn-ea"/>
              </a:rPr>
              <a:t>，请注意时间消耗情况。</a:t>
            </a:r>
            <a:endParaRPr lang="zh-CN" b="0"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96145" y="6311900"/>
            <a:ext cx="1983105" cy="4006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/>
              <a:t>播放、删除按钮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544175" y="5631180"/>
            <a:ext cx="371475" cy="24765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10485120" y="5895340"/>
            <a:ext cx="109855" cy="400050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>
            <p:custDataLst>
              <p:tags r:id="rId8"/>
            </p:custDataLst>
          </p:nvPr>
        </p:nvSpPr>
        <p:spPr>
          <a:xfrm>
            <a:off x="883285" y="1036955"/>
            <a:ext cx="2164715" cy="424180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点击“开始录制”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>
            <p:custDataLst>
              <p:tags r:id="rId9"/>
            </p:custDataLst>
          </p:nvPr>
        </p:nvSpPr>
        <p:spPr>
          <a:xfrm>
            <a:off x="5349184" y="1037217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注意作答时间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>
            <p:custDataLst>
              <p:tags r:id="rId10"/>
            </p:custDataLst>
          </p:nvPr>
        </p:nvSpPr>
        <p:spPr>
          <a:xfrm>
            <a:off x="9423979" y="1037217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检查录制作品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3430" y="5410200"/>
            <a:ext cx="8649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3168" y="20364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交卷</a:t>
            </a:r>
            <a:endParaRPr kumimoji="1"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42032" y="1484711"/>
            <a:ext cx="659376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查看并确认所有试题附件均已上传。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点击交卷按钮。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确认答题率</a:t>
            </a:r>
            <a:r>
              <a:rPr kumimoji="1" lang="en-US" altLang="zh-CN" sz="1600" dirty="0"/>
              <a:t>=100%</a:t>
            </a:r>
            <a:r>
              <a:rPr kumimoji="1" lang="zh-CN" altLang="en-US" sz="1600" dirty="0"/>
              <a:t>，如答题率不为</a:t>
            </a:r>
            <a:r>
              <a:rPr kumimoji="1" lang="en-US" altLang="zh-CN" sz="1600" dirty="0"/>
              <a:t>100% </a:t>
            </a:r>
            <a:r>
              <a:rPr kumimoji="1" lang="zh-CN" altLang="en-US" sz="1600" dirty="0"/>
              <a:t>说明仍有试题没有作答。此时点击“返回作答”可继续答卷。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>
                <a:sym typeface="+mn-ea"/>
              </a:rPr>
              <a:t>如果点击“继续交卷”后，</a:t>
            </a:r>
            <a:r>
              <a:rPr kumimoji="1" lang="zh-CN" altLang="en-US" sz="1600" b="1" dirty="0">
                <a:solidFill>
                  <a:srgbClr val="FF0000"/>
                </a:solidFill>
                <a:sym typeface="+mn-ea"/>
              </a:rPr>
              <a:t>考试完成，答案不可修改，请慎重点击</a:t>
            </a:r>
            <a:r>
              <a:rPr kumimoji="1" lang="zh-CN" altLang="en-US" sz="1600" dirty="0"/>
              <a:t>。</a:t>
            </a:r>
            <a:endParaRPr kumimoji="1" lang="en-US" altLang="zh-CN" sz="1600" dirty="0"/>
          </a:p>
          <a:p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endParaRPr kumimoji="1" lang="en-US" altLang="zh-CN" sz="1600" dirty="0"/>
          </a:p>
          <a:p>
            <a:endParaRPr kumimoji="1" lang="en-US" altLang="zh-CN" sz="1600" dirty="0"/>
          </a:p>
        </p:txBody>
      </p:sp>
      <p:sp>
        <p:nvSpPr>
          <p:cNvPr id="4" name="圆角矩形 3"/>
          <p:cNvSpPr/>
          <p:nvPr/>
        </p:nvSpPr>
        <p:spPr>
          <a:xfrm>
            <a:off x="542220" y="950410"/>
            <a:ext cx="1686133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交卷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图片 11" descr="C:\Users\wiwi_\AppData\Local\Temp\WeChat Files\ad8eb7f1a807a75017000f9f930bb8a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20" y="3551518"/>
            <a:ext cx="4046855" cy="154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8fb1c11867d50a87e4d6352cc74fc4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85" y="1484711"/>
            <a:ext cx="3516406" cy="362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COMMONDATA" val="eyJoZGlkIjoiNjgxNmQ3ZTY4YTFmOGU4ZmZlNDUyNWQ5MzQzOWY2MzkifQ=="/>
  <p:tag name="KSO_WPP_MARK_KEY" val="df5ed449-3868-4d48-8b1e-6cf2b71d1090"/>
  <p:tag name="commondata" val="eyJoZGlkIjoiNjE4NDRiYmY2MTE4MjZjZDRiZjM2OWY1ZWY0MDZmO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1730</Words>
  <Application>WPS 演示</Application>
  <PresentationFormat>宽屏</PresentationFormat>
  <Paragraphs>106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Cambria Math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赵毅巍</dc:creator>
  <cp:lastModifiedBy>三旬是夜</cp:lastModifiedBy>
  <cp:revision>118</cp:revision>
  <dcterms:created xsi:type="dcterms:W3CDTF">2022-04-18T14:07:00Z</dcterms:created>
  <dcterms:modified xsi:type="dcterms:W3CDTF">2023-10-11T01:48:52Z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700140EF05F443608ACA89AEEE84775E_13</vt:lpwstr>
  </property>
</Properties>
</file>