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1"/>
  </p:notesMasterIdLst>
  <p:handoutMasterIdLst>
    <p:handoutMasterId r:id="rId102"/>
  </p:handoutMasterIdLst>
  <p:sldIdLst>
    <p:sldId id="496" r:id="rId4"/>
    <p:sldId id="609" r:id="rId5"/>
    <p:sldId id="709" r:id="rId6"/>
    <p:sldId id="551" r:id="rId7"/>
    <p:sldId id="616" r:id="rId8"/>
    <p:sldId id="648" r:id="rId9"/>
    <p:sldId id="552" r:id="rId10"/>
    <p:sldId id="649" r:id="rId11"/>
    <p:sldId id="566" r:id="rId12"/>
    <p:sldId id="646" r:id="rId13"/>
    <p:sldId id="647" r:id="rId14"/>
    <p:sldId id="570" r:id="rId15"/>
    <p:sldId id="629" r:id="rId16"/>
    <p:sldId id="630" r:id="rId17"/>
    <p:sldId id="636" r:id="rId18"/>
    <p:sldId id="632" r:id="rId19"/>
    <p:sldId id="633" r:id="rId20"/>
    <p:sldId id="507" r:id="rId21"/>
    <p:sldId id="508" r:id="rId22"/>
    <p:sldId id="509" r:id="rId23"/>
    <p:sldId id="511" r:id="rId24"/>
    <p:sldId id="512" r:id="rId25"/>
    <p:sldId id="638" r:id="rId26"/>
    <p:sldId id="637" r:id="rId27"/>
    <p:sldId id="656" r:id="rId28"/>
    <p:sldId id="657" r:id="rId29"/>
    <p:sldId id="658" r:id="rId30"/>
    <p:sldId id="505" r:id="rId31"/>
    <p:sldId id="639" r:id="rId32"/>
    <p:sldId id="555" r:id="rId33"/>
    <p:sldId id="471" r:id="rId34"/>
    <p:sldId id="619" r:id="rId35"/>
    <p:sldId id="660" r:id="rId36"/>
    <p:sldId id="472" r:id="rId37"/>
    <p:sldId id="641" r:id="rId38"/>
    <p:sldId id="556" r:id="rId39"/>
    <p:sldId id="473" r:id="rId40"/>
    <p:sldId id="557" r:id="rId41"/>
    <p:sldId id="573" r:id="rId42"/>
    <p:sldId id="574" r:id="rId43"/>
    <p:sldId id="476" r:id="rId44"/>
    <p:sldId id="645" r:id="rId45"/>
    <p:sldId id="559" r:id="rId46"/>
    <p:sldId id="576" r:id="rId47"/>
    <p:sldId id="461" r:id="rId48"/>
    <p:sldId id="462" r:id="rId49"/>
    <p:sldId id="463" r:id="rId50"/>
    <p:sldId id="561" r:id="rId51"/>
    <p:sldId id="578" r:id="rId52"/>
    <p:sldId id="579" r:id="rId53"/>
    <p:sldId id="603" r:id="rId54"/>
    <p:sldId id="642" r:id="rId55"/>
    <p:sldId id="643" r:id="rId56"/>
    <p:sldId id="465" r:id="rId57"/>
    <p:sldId id="644" r:id="rId58"/>
    <p:sldId id="560" r:id="rId59"/>
    <p:sldId id="397" r:id="rId60"/>
    <p:sldId id="398" r:id="rId61"/>
    <p:sldId id="587" r:id="rId62"/>
    <p:sldId id="701" r:id="rId63"/>
    <p:sldId id="702" r:id="rId64"/>
    <p:sldId id="703" r:id="rId65"/>
    <p:sldId id="698" r:id="rId66"/>
    <p:sldId id="700" r:id="rId67"/>
    <p:sldId id="696" r:id="rId68"/>
    <p:sldId id="479" r:id="rId69"/>
    <p:sldId id="563" r:id="rId70"/>
    <p:sldId id="625" r:id="rId71"/>
    <p:sldId id="634" r:id="rId72"/>
    <p:sldId id="565" r:id="rId73"/>
    <p:sldId id="548" r:id="rId74"/>
    <p:sldId id="626" r:id="rId75"/>
    <p:sldId id="627" r:id="rId76"/>
    <p:sldId id="484" r:id="rId77"/>
    <p:sldId id="595" r:id="rId78"/>
    <p:sldId id="635" r:id="rId79"/>
    <p:sldId id="650" r:id="rId80"/>
    <p:sldId id="654" r:id="rId81"/>
    <p:sldId id="651" r:id="rId82"/>
    <p:sldId id="652" r:id="rId83"/>
    <p:sldId id="653" r:id="rId84"/>
    <p:sldId id="655" r:id="rId85"/>
    <p:sldId id="492" r:id="rId86"/>
    <p:sldId id="527" r:id="rId87"/>
    <p:sldId id="597" r:id="rId88"/>
    <p:sldId id="599" r:id="rId89"/>
    <p:sldId id="602" r:id="rId90"/>
    <p:sldId id="714" r:id="rId91"/>
    <p:sldId id="680" r:id="rId92"/>
    <p:sldId id="693" r:id="rId93"/>
    <p:sldId id="681" r:id="rId94"/>
    <p:sldId id="513" r:id="rId95"/>
    <p:sldId id="712" r:id="rId96"/>
    <p:sldId id="715" r:id="rId97"/>
    <p:sldId id="713" r:id="rId98"/>
    <p:sldId id="694" r:id="rId99"/>
    <p:sldId id="407" r:id="rId100"/>
  </p:sldIdLst>
  <p:sldSz cx="9144000" cy="6858000" type="screen4x3"/>
  <p:notesSz cx="6858000" cy="9220200"/>
  <p:defaultTextStyle>
    <a:defPPr>
      <a:defRPr lang="en-US"/>
    </a:defPPr>
    <a:lvl1pPr marL="0" lvl="0"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2FDB2607-1784-4EEB-B798-7EB5836EED8A}">
        <p14:showMediaCtrls xmlns:p14="http://schemas.microsoft.com/office/powerpoint/2010/main" val="1"/>
      </p:ext>
    </p:extLst>
  </p:showPr>
  <p:clrMru>
    <a:srgbClr val="292929"/>
    <a:srgbClr val="993300"/>
    <a:srgbClr val="99CCFF"/>
    <a:srgbClr val="FF9933"/>
    <a:srgbClr val="FF3399"/>
    <a:srgbClr val="FF9900"/>
    <a:srgbClr val="00CC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717"/>
    <p:restoredTop sz="98272"/>
  </p:normalViewPr>
  <p:slideViewPr>
    <p:cSldViewPr showGuides="1">
      <p:cViewPr>
        <p:scale>
          <a:sx n="75" d="100"/>
          <a:sy n="75" d="100"/>
        </p:scale>
        <p:origin x="-366" y="-20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100" d="100"/>
        <a:sy n="100" d="100"/>
      </p:scale>
      <p:origin x="0" y="121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handoutMaster" Target="handoutMasters/handoutMaster1.xml"/><Relationship Id="rId101" Type="http://schemas.openxmlformats.org/officeDocument/2006/relationships/notesMaster" Target="notesMasters/notesMaster1.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1587"/>
            <a:ext cx="2971800" cy="461962"/>
          </a:xfrm>
          <a:prstGeom prst="rect">
            <a:avLst/>
          </a:prstGeom>
          <a:noFill/>
          <a:ln w="9525">
            <a:noFill/>
          </a:ln>
        </p:spPr>
        <p:txBody>
          <a:bodyPr lIns="19050" tIns="0" rIns="19050" bIns="0"/>
          <a:p>
            <a:pPr lvl="0"/>
            <a:endParaRPr lang="zh-CN" altLang="en-US" sz="1000" b="0" i="1" dirty="0">
              <a:ea typeface="宋体" panose="02010600030101010101" pitchFamily="2" charset="-122"/>
            </a:endParaRPr>
          </a:p>
        </p:txBody>
      </p:sp>
      <p:sp>
        <p:nvSpPr>
          <p:cNvPr id="3075" name="日期占位符 3074"/>
          <p:cNvSpPr>
            <a:spLocks noGrp="1"/>
          </p:cNvSpPr>
          <p:nvPr>
            <p:ph type="dt" sz="quarter" idx="1"/>
          </p:nvPr>
        </p:nvSpPr>
        <p:spPr>
          <a:xfrm>
            <a:off x="3886200" y="-1587"/>
            <a:ext cx="2971800" cy="461962"/>
          </a:xfrm>
          <a:prstGeom prst="rect">
            <a:avLst/>
          </a:prstGeom>
          <a:noFill/>
          <a:ln w="9525">
            <a:noFill/>
          </a:ln>
        </p:spPr>
        <p:txBody>
          <a:bodyPr lIns="19050" tIns="0" rIns="19050" bIns="0"/>
          <a:p>
            <a:pPr lvl="0" algn="r"/>
            <a:endParaRPr lang="zh-CN" altLang="en-US" sz="1000" b="0" i="1" dirty="0">
              <a:ea typeface="宋体" panose="02010600030101010101" pitchFamily="2" charset="-122"/>
            </a:endParaRPr>
          </a:p>
        </p:txBody>
      </p:sp>
      <p:sp>
        <p:nvSpPr>
          <p:cNvPr id="3076" name="页脚占位符 3075"/>
          <p:cNvSpPr>
            <a:spLocks noGrp="1"/>
          </p:cNvSpPr>
          <p:nvPr>
            <p:ph type="ftr" sz="quarter" idx="2"/>
          </p:nvPr>
        </p:nvSpPr>
        <p:spPr>
          <a:xfrm>
            <a:off x="0" y="8758238"/>
            <a:ext cx="2971800" cy="461962"/>
          </a:xfrm>
          <a:prstGeom prst="rect">
            <a:avLst/>
          </a:prstGeom>
          <a:noFill/>
          <a:ln w="9525">
            <a:noFill/>
          </a:ln>
        </p:spPr>
        <p:txBody>
          <a:bodyPr lIns="19050" tIns="0" rIns="19050" bIns="0" anchor="b"/>
          <a:p>
            <a:pPr lvl="0"/>
            <a:endParaRPr lang="zh-CN" altLang="en-US" sz="1000" b="0" i="1" dirty="0">
              <a:ea typeface="宋体" panose="02010600030101010101" pitchFamily="2" charset="-122"/>
            </a:endParaRPr>
          </a:p>
        </p:txBody>
      </p:sp>
      <p:sp>
        <p:nvSpPr>
          <p:cNvPr id="3077" name="灯片编号占位符 3076"/>
          <p:cNvSpPr>
            <a:spLocks noGrp="1"/>
          </p:cNvSpPr>
          <p:nvPr>
            <p:ph type="sldNum" sz="quarter" idx="3"/>
          </p:nvPr>
        </p:nvSpPr>
        <p:spPr>
          <a:xfrm>
            <a:off x="3886200" y="8758238"/>
            <a:ext cx="2971800" cy="461962"/>
          </a:xfrm>
          <a:prstGeom prst="rect">
            <a:avLst/>
          </a:prstGeom>
          <a:noFill/>
          <a:ln w="9525">
            <a:noFill/>
          </a:ln>
        </p:spPr>
        <p:txBody>
          <a:bodyPr lIns="19050" tIns="0" rIns="19050" bIns="0" anchor="b"/>
          <a:p>
            <a:pPr lvl="0" algn="r"/>
            <a:fld id="{9A0DB2DC-4C9A-4742-B13C-FB6460FD3503}" type="slidenum">
              <a:rPr lang="zh-CN" altLang="en-US" sz="1000" b="0" i="1" dirty="0">
                <a:ea typeface="宋体" panose="02010600030101010101" pitchFamily="2" charset="-122"/>
              </a:rPr>
            </a:fld>
            <a:endParaRPr lang="zh-CN" altLang="en-US" sz="1000" b="0" i="1"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2049"/>
          <p:cNvSpPr>
            <a:spLocks noGrp="1"/>
          </p:cNvSpPr>
          <p:nvPr>
            <p:ph type="hdr" sz="quarter"/>
          </p:nvPr>
        </p:nvSpPr>
        <p:spPr>
          <a:xfrm>
            <a:off x="0" y="-1587"/>
            <a:ext cx="2971800" cy="461962"/>
          </a:xfrm>
          <a:prstGeom prst="rect">
            <a:avLst/>
          </a:prstGeom>
          <a:noFill/>
          <a:ln w="9525">
            <a:noFill/>
          </a:ln>
        </p:spPr>
        <p:txBody>
          <a:bodyPr lIns="19050" tIns="0" rIns="19050" bIns="0"/>
          <a:p>
            <a:pPr lvl="0"/>
            <a:endParaRPr lang="zh-CN" altLang="en-US" sz="1000" b="0" i="1" dirty="0">
              <a:ea typeface="宋体" panose="02010600030101010101" pitchFamily="2" charset="-122"/>
            </a:endParaRPr>
          </a:p>
        </p:txBody>
      </p:sp>
      <p:sp>
        <p:nvSpPr>
          <p:cNvPr id="2051" name="日期占位符 2050"/>
          <p:cNvSpPr>
            <a:spLocks noGrp="1"/>
          </p:cNvSpPr>
          <p:nvPr>
            <p:ph type="dt" idx="1"/>
          </p:nvPr>
        </p:nvSpPr>
        <p:spPr>
          <a:xfrm>
            <a:off x="3886200" y="-1587"/>
            <a:ext cx="2971800" cy="461962"/>
          </a:xfrm>
          <a:prstGeom prst="rect">
            <a:avLst/>
          </a:prstGeom>
          <a:noFill/>
          <a:ln w="9525">
            <a:noFill/>
          </a:ln>
        </p:spPr>
        <p:txBody>
          <a:bodyPr lIns="19050" tIns="0" rIns="19050" bIns="0"/>
          <a:p>
            <a:pPr lvl="0" algn="r"/>
            <a:endParaRPr lang="zh-CN" altLang="en-US" sz="1000" b="0" i="1" dirty="0">
              <a:ea typeface="宋体" panose="02010600030101010101" pitchFamily="2" charset="-122"/>
            </a:endParaRPr>
          </a:p>
        </p:txBody>
      </p:sp>
      <p:sp>
        <p:nvSpPr>
          <p:cNvPr id="2052" name="页脚占位符 2051"/>
          <p:cNvSpPr>
            <a:spLocks noGrp="1"/>
          </p:cNvSpPr>
          <p:nvPr>
            <p:ph type="ftr" sz="quarter" idx="4"/>
          </p:nvPr>
        </p:nvSpPr>
        <p:spPr>
          <a:xfrm>
            <a:off x="0" y="8758238"/>
            <a:ext cx="2971800" cy="461962"/>
          </a:xfrm>
          <a:prstGeom prst="rect">
            <a:avLst/>
          </a:prstGeom>
          <a:noFill/>
          <a:ln w="9525">
            <a:noFill/>
          </a:ln>
        </p:spPr>
        <p:txBody>
          <a:bodyPr lIns="19050" tIns="0" rIns="19050" bIns="0" anchor="b"/>
          <a:p>
            <a:pPr lvl="0"/>
            <a:endParaRPr lang="zh-CN" altLang="en-US" sz="1000" b="0" i="1" dirty="0">
              <a:ea typeface="宋体" panose="02010600030101010101" pitchFamily="2" charset="-122"/>
            </a:endParaRPr>
          </a:p>
        </p:txBody>
      </p:sp>
      <p:sp>
        <p:nvSpPr>
          <p:cNvPr id="2053" name="灯片编号占位符 2052"/>
          <p:cNvSpPr>
            <a:spLocks noGrp="1"/>
          </p:cNvSpPr>
          <p:nvPr>
            <p:ph type="sldNum" sz="quarter" idx="5"/>
          </p:nvPr>
        </p:nvSpPr>
        <p:spPr>
          <a:xfrm>
            <a:off x="3886200" y="8758238"/>
            <a:ext cx="2971800" cy="461962"/>
          </a:xfrm>
          <a:prstGeom prst="rect">
            <a:avLst/>
          </a:prstGeom>
          <a:noFill/>
          <a:ln w="9525">
            <a:noFill/>
          </a:ln>
        </p:spPr>
        <p:txBody>
          <a:bodyPr lIns="19050" tIns="0" rIns="19050" bIns="0" anchor="b"/>
          <a:p>
            <a:pPr lvl="0" algn="r"/>
            <a:fld id="{9A0DB2DC-4C9A-4742-B13C-FB6460FD3503}" type="slidenum">
              <a:rPr lang="zh-CN" altLang="en-US" sz="1000" b="0" i="1" dirty="0">
                <a:ea typeface="宋体" panose="02010600030101010101" pitchFamily="2" charset="-122"/>
              </a:rPr>
            </a:fld>
            <a:endParaRPr lang="zh-CN" altLang="en-US" sz="1000" b="0" i="1" dirty="0">
              <a:ea typeface="宋体" panose="02010600030101010101" pitchFamily="2" charset="-122"/>
            </a:endParaRPr>
          </a:p>
        </p:txBody>
      </p:sp>
      <p:sp>
        <p:nvSpPr>
          <p:cNvPr id="2054" name="文本占位符 2053"/>
          <p:cNvSpPr>
            <a:spLocks noGrp="1"/>
          </p:cNvSpPr>
          <p:nvPr>
            <p:ph type="body" sz="quarter" idx="3"/>
          </p:nvPr>
        </p:nvSpPr>
        <p:spPr>
          <a:xfrm>
            <a:off x="914400" y="4378325"/>
            <a:ext cx="5029200" cy="4149725"/>
          </a:xfrm>
          <a:prstGeom prst="rect">
            <a:avLst/>
          </a:prstGeom>
          <a:noFill/>
          <a:ln w="9525">
            <a:noFill/>
          </a:ln>
        </p:spPr>
        <p:txBody>
          <a:bodyPr lIns="92075" tIns="46038" rIns="92075" bIns="46038"/>
          <a:p>
            <a:pPr lvl="0"/>
            <a:r>
              <a:rPr lang="en-US" altLang="zh-CN" dirty="0"/>
              <a:t>Click to edit Master text styles</a:t>
            </a:r>
            <a:endParaRPr lang="en-US" altLang="zh-CN" dirty="0"/>
          </a:p>
          <a:p>
            <a:pPr lvl="0"/>
            <a:r>
              <a:rPr lang="en-US" altLang="zh-CN" dirty="0"/>
              <a:t>Second level</a:t>
            </a:r>
            <a:endParaRPr lang="en-US" altLang="zh-CN" dirty="0"/>
          </a:p>
          <a:p>
            <a:pPr lvl="0"/>
            <a:r>
              <a:rPr lang="en-US" altLang="zh-CN" dirty="0"/>
              <a:t>Third level</a:t>
            </a:r>
            <a:endParaRPr lang="en-US" altLang="zh-CN" dirty="0"/>
          </a:p>
          <a:p>
            <a:pPr lvl="0"/>
            <a:r>
              <a:rPr lang="en-US" altLang="zh-CN" dirty="0"/>
              <a:t>Fourth level</a:t>
            </a:r>
            <a:endParaRPr lang="en-US" altLang="zh-CN" dirty="0"/>
          </a:p>
          <a:p>
            <a:pPr lvl="0"/>
            <a:r>
              <a:rPr lang="en-US" altLang="zh-CN" dirty="0"/>
              <a:t>Fifth level</a:t>
            </a:r>
            <a:endParaRPr lang="en-US" altLang="zh-CN" dirty="0"/>
          </a:p>
        </p:txBody>
      </p:sp>
      <p:sp>
        <p:nvSpPr>
          <p:cNvPr id="2055" name="幻灯片图像占位符 2054"/>
          <p:cNvSpPr>
            <a:spLocks noTextEdit="1"/>
          </p:cNvSpPr>
          <p:nvPr>
            <p:ph type="sldImg" idx="2"/>
          </p:nvPr>
        </p:nvSpPr>
        <p:spPr>
          <a:xfrm>
            <a:off x="1131888" y="696913"/>
            <a:ext cx="4592637" cy="3444875"/>
          </a:xfrm>
          <a:prstGeom prst="rect">
            <a:avLst/>
          </a:prstGeom>
          <a:ln w="12700" cap="flat" cmpd="sng">
            <a:solidFill>
              <a:schemeClr val="tx1"/>
            </a:solidFill>
            <a:prstDash val="solid"/>
            <a:miter/>
            <a:headEnd type="none" w="med" len="med"/>
            <a:tailEnd type="none" w="med" len="med"/>
          </a:ln>
        </p:spPr>
      </p:sp>
    </p:spTree>
  </p:cSld>
  <p:clrMap bg1="lt1" tx1="dk1" bg2="lt2" tx2="dk2" accent1="accent1" accent2="accent2" accent3="accent3" accent4="accent4" accent5="accent5" accent6="accent6" hlink="hlink" folHlink="folHlink"/>
  <p:hf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18"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s>
            <a:gs pos="100000">
              <a:schemeClr val="bg2"/>
            </a:gs>
          </a:gsLst>
          <a:lin ang="0" scaled="1"/>
          <a:tileRect/>
        </a:gradFill>
        <a:effectLst/>
      </p:bgPr>
    </p:bg>
    <p:spTree>
      <p:nvGrpSpPr>
        <p:cNvPr id="1" name=""/>
        <p:cNvGrpSpPr/>
        <p:nvPr/>
      </p:nvGrpSpPr>
      <p:grpSpPr/>
      <p:grpSp>
        <p:nvGrpSpPr>
          <p:cNvPr id="331778" name="组合 331777"/>
          <p:cNvGrpSpPr/>
          <p:nvPr/>
        </p:nvGrpSpPr>
        <p:grpSpPr>
          <a:xfrm>
            <a:off x="-1035050" y="1552575"/>
            <a:ext cx="10179050" cy="5305425"/>
            <a:chOff x="-652" y="978"/>
            <a:chExt cx="6412" cy="3342"/>
          </a:xfrm>
        </p:grpSpPr>
        <p:sp>
          <p:nvSpPr>
            <p:cNvPr id="331779" name="任意多边形 331778"/>
            <p:cNvSpPr/>
            <p:nvPr/>
          </p:nvSpPr>
          <p:spPr>
            <a:xfrm>
              <a:off x="2061" y="1707"/>
              <a:ext cx="3699" cy="2613"/>
            </a:xfrm>
            <a:custGeom>
              <a:avLst/>
              <a:gdLst/>
              <a:ahLst/>
              <a:cxnLst/>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331780" name="任意多边形 331779"/>
            <p:cNvSpPr/>
            <p:nvPr/>
          </p:nvSpPr>
          <p:spPr>
            <a:xfrm>
              <a:off x="-652" y="978"/>
              <a:ext cx="4237" cy="3342"/>
            </a:xfrm>
            <a:custGeom>
              <a:avLst/>
              <a:gdLst>
                <a:gd name="txL" fmla="*/ 0 w 21600"/>
                <a:gd name="txT" fmla="*/ 0 h 21231"/>
                <a:gd name="txR" fmla="*/ 21600 w 21600"/>
                <a:gd name="txB" fmla="*/ 21231 h 21231"/>
              </a:gdLst>
              <a:ahLst/>
              <a:cxnLst>
                <a:cxn ang="270">
                  <a:pos x="3977" y="0"/>
                </a:cxn>
                <a:cxn ang="0">
                  <a:pos x="21600" y="21231"/>
                </a:cxn>
                <a:cxn ang="180">
                  <a:pos x="0" y="21231"/>
                </a:cxn>
              </a:cxnLst>
              <a:rect l="txL" t="txT" r="txR" b="txB"/>
              <a:pathLst>
                <a:path w="21600" h="21231" fill="none">
                  <a:moveTo>
                    <a:pt x="3977" y="0"/>
                  </a:moveTo>
                  <a:arcTo wR="21600" hR="21600" stAng="-4763417" swAng="4763417"/>
                </a:path>
                <a:path w="21600" h="21231" stroke="0">
                  <a:moveTo>
                    <a:pt x="3977" y="0"/>
                  </a:moveTo>
                  <a:arcTo wR="21600" hR="21600" stAng="-4763417" swAng="4763417"/>
                  <a:lnTo>
                    <a:pt x="0" y="21231"/>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331781" name="标题 331780"/>
          <p:cNvSpPr>
            <a:spLocks noGrp="1"/>
          </p:cNvSpPr>
          <p:nvPr>
            <p:ph type="ctrTitle" sz="quarter"/>
          </p:nvPr>
        </p:nvSpPr>
        <p:spPr>
          <a:xfrm>
            <a:off x="1293813" y="762000"/>
            <a:ext cx="7772400" cy="1143000"/>
          </a:xfrm>
          <a:prstGeom prst="rect">
            <a:avLst/>
          </a:prstGeom>
          <a:noFill/>
          <a:ln w="9525">
            <a:noFill/>
          </a:ln>
        </p:spPr>
        <p:txBody>
          <a:bodyPr lIns="92075" tIns="46038" rIns="92075" bIns="46038" anchor="b"/>
          <a:lstStyle>
            <a:lvl1pPr lvl="0">
              <a:buClrTx/>
              <a:buSzTx/>
              <a:buFontTx/>
              <a:defRPr/>
            </a:lvl1pPr>
          </a:lstStyle>
          <a:p>
            <a:pPr lvl="0"/>
            <a:r>
              <a:rPr lang="zh-CN" altLang="en-US" dirty="0"/>
              <a:t>单击此处编辑母版标题样式</a:t>
            </a:r>
            <a:endParaRPr lang="zh-CN" altLang="en-US" dirty="0"/>
          </a:p>
        </p:txBody>
      </p:sp>
      <p:sp>
        <p:nvSpPr>
          <p:cNvPr id="331782" name="副标题 331781"/>
          <p:cNvSpPr>
            <a:spLocks noGrp="1"/>
          </p:cNvSpPr>
          <p:nvPr>
            <p:ph type="subTitle" sz="quarter" idx="1"/>
          </p:nvPr>
        </p:nvSpPr>
        <p:spPr>
          <a:xfrm>
            <a:off x="685800" y="3429000"/>
            <a:ext cx="6400800" cy="1752600"/>
          </a:xfrm>
          <a:prstGeom prst="rect">
            <a:avLst/>
          </a:prstGeom>
          <a:noFill/>
          <a:ln w="9525">
            <a:noFill/>
          </a:ln>
        </p:spPr>
        <p:txBody>
          <a:bodyPr lIns="92075" tIns="46038" rIns="92075" bIns="46038" anchor="ctr"/>
          <a:lstStyle>
            <a:lvl1pPr marL="0" lvl="0" indent="0" algn="ctr">
              <a:buClr>
                <a:schemeClr val="accent2"/>
              </a:buClr>
              <a:buSzPct val="80000"/>
              <a:buFont typeface="Wingdings" panose="05000000000000000000" pitchFamily="2" charset="2"/>
              <a:buNone/>
              <a:defRPr/>
            </a:lvl1pPr>
            <a:lvl2pPr marL="457200" lvl="1" indent="0" algn="ctr">
              <a:buClr>
                <a:schemeClr val="tx1"/>
              </a:buClr>
              <a:buSzPct val="90000"/>
              <a:buFontTx/>
              <a:buNone/>
              <a:defRPr/>
            </a:lvl2pPr>
            <a:lvl3pPr marL="914400" lvl="2" indent="0" algn="ctr">
              <a:buClr>
                <a:schemeClr val="accent1"/>
              </a:buClr>
              <a:buSzPct val="60000"/>
              <a:buFont typeface="Wingdings" panose="05000000000000000000" pitchFamily="2" charset="2"/>
              <a:buNone/>
              <a:defRPr/>
            </a:lvl3pPr>
            <a:lvl4pPr marL="1371600" lvl="3" indent="0" algn="ctr">
              <a:buClr>
                <a:schemeClr val="tx1"/>
              </a:buClr>
              <a:buSzTx/>
              <a:buFontTx/>
              <a:buNone/>
              <a:defRPr/>
            </a:lvl4pPr>
            <a:lvl5pPr marL="1828800" lvl="4" indent="0" algn="ctr">
              <a:buClr>
                <a:schemeClr val="accent1"/>
              </a:buClr>
              <a:buSzTx/>
              <a:buFontTx/>
              <a:buNone/>
              <a:defRPr/>
            </a:lvl5pPr>
          </a:lstStyle>
          <a:p>
            <a:pPr lvl="0"/>
            <a:r>
              <a:rPr lang="zh-CN" altLang="en-US" dirty="0"/>
              <a:t>单击此处编辑母版副标题样式</a:t>
            </a:r>
            <a:endParaRPr lang="zh-CN" altLang="en-US" dirty="0"/>
          </a:p>
        </p:txBody>
      </p:sp>
      <p:sp>
        <p:nvSpPr>
          <p:cNvPr id="331783" name="日期占位符 331782"/>
          <p:cNvSpPr>
            <a:spLocks noGrp="1"/>
          </p:cNvSpPr>
          <p:nvPr>
            <p:ph type="dt" sz="quarter" idx="2"/>
          </p:nvPr>
        </p:nvSpPr>
        <p:spPr>
          <a:xfrm>
            <a:off x="685800" y="6248400"/>
            <a:ext cx="1905000" cy="457200"/>
          </a:xfrm>
          <a:prstGeom prst="rect">
            <a:avLst/>
          </a:prstGeom>
          <a:noFill/>
          <a:ln w="9525">
            <a:noFill/>
          </a:ln>
        </p:spPr>
        <p:txBody>
          <a:bodyPr lIns="92075" tIns="46038" rIns="92075" bIns="46038" anchor="ctr"/>
          <a:lstStyle>
            <a:lvl1pPr>
              <a:defRPr sz="1400" b="0">
                <a:ea typeface="宋体" panose="02010600030101010101" pitchFamily="2" charset="-122"/>
              </a:defRPr>
            </a:lvl1pPr>
          </a:lstStyle>
          <a:p>
            <a:pPr eaLnBrk="1" hangingPunct="1"/>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
        <p:nvSpPr>
          <p:cNvPr id="331784" name="页脚占位符 331783"/>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b="0">
                <a:ea typeface="宋体" panose="02010600030101010101" pitchFamily="2" charset="-122"/>
              </a:defRPr>
            </a:lvl1pPr>
          </a:lstStyle>
          <a:p>
            <a:pPr eaLnBrk="1" hangingPunct="1"/>
            <a:endParaRPr lang="zh-CN" altLang="en-US" dirty="0">
              <a:latin typeface="Times New Roman" panose="02020603050405020304" pitchFamily="18" charset="0"/>
            </a:endParaRPr>
          </a:p>
        </p:txBody>
      </p:sp>
      <p:sp>
        <p:nvSpPr>
          <p:cNvPr id="331785" name="灯片编号占位符 331784"/>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b="0">
                <a:ea typeface="宋体" panose="02010600030101010101" pitchFamily="2" charset="-122"/>
              </a:defRPr>
            </a:lvl1pPr>
          </a:lstStyle>
          <a:p>
            <a:pPr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s>
            <a:gs pos="100000">
              <a:schemeClr val="bg2"/>
            </a:gs>
          </a:gsLst>
          <a:lin ang="0" scaled="1"/>
          <a:tileRect/>
        </a:gradFill>
        <a:effectLst/>
      </p:bgPr>
    </p:bg>
    <p:spTree>
      <p:nvGrpSpPr>
        <p:cNvPr id="1" name=""/>
        <p:cNvGrpSpPr/>
        <p:nvPr/>
      </p:nvGrpSpPr>
      <p:grpSpPr/>
      <p:grpSp>
        <p:nvGrpSpPr>
          <p:cNvPr id="498690" name="组合 498689"/>
          <p:cNvGrpSpPr/>
          <p:nvPr/>
        </p:nvGrpSpPr>
        <p:grpSpPr>
          <a:xfrm>
            <a:off x="-1035050" y="1552575"/>
            <a:ext cx="10179050" cy="5305425"/>
            <a:chOff x="-652" y="978"/>
            <a:chExt cx="6412" cy="3342"/>
          </a:xfrm>
        </p:grpSpPr>
        <p:sp>
          <p:nvSpPr>
            <p:cNvPr id="498691" name="任意多边形 498690"/>
            <p:cNvSpPr/>
            <p:nvPr/>
          </p:nvSpPr>
          <p:spPr>
            <a:xfrm>
              <a:off x="2061" y="1707"/>
              <a:ext cx="3699" cy="2613"/>
            </a:xfrm>
            <a:custGeom>
              <a:avLst/>
              <a:gdLst/>
              <a:ahLst/>
              <a:cxnLst/>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498692" name="任意多边形 498691"/>
            <p:cNvSpPr/>
            <p:nvPr/>
          </p:nvSpPr>
          <p:spPr>
            <a:xfrm>
              <a:off x="-652" y="978"/>
              <a:ext cx="4237" cy="3342"/>
            </a:xfrm>
            <a:custGeom>
              <a:avLst/>
              <a:gdLst>
                <a:gd name="txL" fmla="*/ 0 w 21600"/>
                <a:gd name="txT" fmla="*/ 0 h 21231"/>
                <a:gd name="txR" fmla="*/ 21600 w 21600"/>
                <a:gd name="txB" fmla="*/ 21231 h 21231"/>
              </a:gdLst>
              <a:ahLst/>
              <a:cxnLst>
                <a:cxn ang="270">
                  <a:pos x="3977" y="0"/>
                </a:cxn>
                <a:cxn ang="0">
                  <a:pos x="21600" y="21231"/>
                </a:cxn>
                <a:cxn ang="180">
                  <a:pos x="0" y="21231"/>
                </a:cxn>
              </a:cxnLst>
              <a:rect l="txL" t="txT" r="txR" b="txB"/>
              <a:pathLst>
                <a:path w="21600" h="21231" fill="none">
                  <a:moveTo>
                    <a:pt x="3977" y="0"/>
                  </a:moveTo>
                  <a:arcTo wR="21600" hR="21600" stAng="-4763417" swAng="4763417"/>
                </a:path>
                <a:path w="21600" h="21231" stroke="0">
                  <a:moveTo>
                    <a:pt x="3977" y="0"/>
                  </a:moveTo>
                  <a:arcTo wR="21600" hR="21600" stAng="-4763417" swAng="4763417"/>
                  <a:lnTo>
                    <a:pt x="0" y="21231"/>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498693" name="标题 498692"/>
          <p:cNvSpPr>
            <a:spLocks noGrp="1"/>
          </p:cNvSpPr>
          <p:nvPr>
            <p:ph type="ctrTitle" sz="quarter"/>
          </p:nvPr>
        </p:nvSpPr>
        <p:spPr>
          <a:xfrm>
            <a:off x="1293813" y="762000"/>
            <a:ext cx="7772400" cy="1143000"/>
          </a:xfrm>
          <a:prstGeom prst="rect">
            <a:avLst/>
          </a:prstGeom>
          <a:noFill/>
          <a:ln w="9525">
            <a:noFill/>
          </a:ln>
        </p:spPr>
        <p:txBody>
          <a:bodyPr lIns="92075" tIns="46038" rIns="92075" bIns="46038" anchor="b"/>
          <a:lstStyle>
            <a:lvl1pPr lvl="0">
              <a:buClrTx/>
              <a:buSzTx/>
              <a:buFontTx/>
              <a:defRPr/>
            </a:lvl1pPr>
          </a:lstStyle>
          <a:p>
            <a:pPr lvl="0"/>
            <a:r>
              <a:rPr lang="zh-CN" altLang="en-US" dirty="0"/>
              <a:t>单击此处编辑母版标题样式</a:t>
            </a:r>
            <a:endParaRPr lang="zh-CN" altLang="en-US" dirty="0"/>
          </a:p>
        </p:txBody>
      </p:sp>
      <p:sp>
        <p:nvSpPr>
          <p:cNvPr id="498694" name="副标题 498693"/>
          <p:cNvSpPr>
            <a:spLocks noGrp="1"/>
          </p:cNvSpPr>
          <p:nvPr>
            <p:ph type="subTitle" sz="quarter" idx="1"/>
          </p:nvPr>
        </p:nvSpPr>
        <p:spPr>
          <a:xfrm>
            <a:off x="685800" y="3429000"/>
            <a:ext cx="6400800" cy="1752600"/>
          </a:xfrm>
          <a:prstGeom prst="rect">
            <a:avLst/>
          </a:prstGeom>
          <a:noFill/>
          <a:ln w="9525">
            <a:noFill/>
          </a:ln>
        </p:spPr>
        <p:txBody>
          <a:bodyPr lIns="92075" tIns="46038" rIns="92075" bIns="46038" anchor="ctr"/>
          <a:lstStyle>
            <a:lvl1pPr marL="0" lvl="0" indent="0" algn="ctr">
              <a:buClr>
                <a:schemeClr val="accent2"/>
              </a:buClr>
              <a:buSzPct val="80000"/>
              <a:buFont typeface="Wingdings" panose="05000000000000000000" pitchFamily="2" charset="2"/>
              <a:buNone/>
              <a:defRPr/>
            </a:lvl1pPr>
            <a:lvl2pPr marL="457200" lvl="1" indent="0" algn="ctr">
              <a:buClr>
                <a:schemeClr val="tx1"/>
              </a:buClr>
              <a:buSzPct val="90000"/>
              <a:buFontTx/>
              <a:buNone/>
              <a:defRPr/>
            </a:lvl2pPr>
            <a:lvl3pPr marL="914400" lvl="2" indent="0" algn="ctr">
              <a:buClr>
                <a:schemeClr val="accent1"/>
              </a:buClr>
              <a:buSzPct val="60000"/>
              <a:buFont typeface="Wingdings" panose="05000000000000000000" pitchFamily="2" charset="2"/>
              <a:buNone/>
              <a:defRPr/>
            </a:lvl3pPr>
            <a:lvl4pPr marL="1371600" lvl="3" indent="0" algn="ctr">
              <a:buClr>
                <a:schemeClr val="tx1"/>
              </a:buClr>
              <a:buSzTx/>
              <a:buFontTx/>
              <a:buNone/>
              <a:defRPr/>
            </a:lvl4pPr>
            <a:lvl5pPr marL="1828800" lvl="4" indent="0" algn="ctr">
              <a:buClr>
                <a:schemeClr val="accent1"/>
              </a:buClr>
              <a:buSzTx/>
              <a:buFontTx/>
              <a:buNone/>
              <a:defRPr/>
            </a:lvl5pPr>
          </a:lstStyle>
          <a:p>
            <a:pPr lvl="0"/>
            <a:r>
              <a:rPr lang="zh-CN" altLang="en-US" dirty="0"/>
              <a:t>单击此处编辑母版副标题样式</a:t>
            </a:r>
            <a:endParaRPr lang="zh-CN" altLang="en-US" dirty="0"/>
          </a:p>
        </p:txBody>
      </p:sp>
      <p:sp>
        <p:nvSpPr>
          <p:cNvPr id="498695" name="日期占位符 498694"/>
          <p:cNvSpPr>
            <a:spLocks noGrp="1"/>
          </p:cNvSpPr>
          <p:nvPr>
            <p:ph type="dt" sz="quarter" idx="2"/>
          </p:nvPr>
        </p:nvSpPr>
        <p:spPr>
          <a:xfrm>
            <a:off x="685800" y="6248400"/>
            <a:ext cx="1905000" cy="457200"/>
          </a:xfrm>
          <a:prstGeom prst="rect">
            <a:avLst/>
          </a:prstGeom>
          <a:noFill/>
          <a:ln w="9525">
            <a:noFill/>
          </a:ln>
        </p:spPr>
        <p:txBody>
          <a:bodyPr lIns="92075" tIns="46038" rIns="92075" bIns="46038" anchor="ctr"/>
          <a:lstStyle>
            <a:lvl1pPr>
              <a:defRPr sz="1400" b="0">
                <a:ea typeface="宋体" panose="02010600030101010101" pitchFamily="2" charset="-122"/>
              </a:defRPr>
            </a:lvl1pPr>
          </a:lstStyle>
          <a:p>
            <a:pPr eaLnBrk="1" hangingPunct="1"/>
            <a:endParaRPr lang="zh-CN" altLang="en-US" dirty="0">
              <a:latin typeface="Times New Roman" panose="02020603050405020304" pitchFamily="18" charset="0"/>
              <a:ea typeface="宋体" panose="02010600030101010101" pitchFamily="2" charset="-122"/>
            </a:endParaRPr>
          </a:p>
        </p:txBody>
      </p:sp>
      <p:sp>
        <p:nvSpPr>
          <p:cNvPr id="498696" name="页脚占位符 498695"/>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b="0">
                <a:ea typeface="宋体" panose="02010600030101010101" pitchFamily="2" charset="-122"/>
              </a:defRPr>
            </a:lvl1pPr>
          </a:lstStyle>
          <a:p>
            <a:pPr eaLnBrk="1" hangingPunct="1"/>
            <a:endParaRPr lang="zh-CN" altLang="en-US" dirty="0">
              <a:latin typeface="Times New Roman" panose="02020603050405020304" pitchFamily="18" charset="0"/>
            </a:endParaRPr>
          </a:p>
        </p:txBody>
      </p:sp>
      <p:sp>
        <p:nvSpPr>
          <p:cNvPr id="498697" name="灯片编号占位符 498696"/>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b="0">
                <a:ea typeface="宋体" panose="02010600030101010101" pitchFamily="2" charset="-122"/>
              </a:defRPr>
            </a:lvl1pPr>
          </a:lstStyle>
          <a:p>
            <a:pPr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eaLnBrk="1" hangingPunct="1"/>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tileRect/>
        </a:gradFill>
        <a:effectLst/>
      </p:bgPr>
    </p:bg>
    <p:spTree>
      <p:nvGrpSpPr>
        <p:cNvPr id="1" name=""/>
        <p:cNvGrpSpPr/>
        <p:nvPr/>
      </p:nvGrpSpPr>
      <p:grpSpPr/>
      <p:grpSp>
        <p:nvGrpSpPr>
          <p:cNvPr id="330754" name="组合 330753"/>
          <p:cNvGrpSpPr/>
          <p:nvPr/>
        </p:nvGrpSpPr>
        <p:grpSpPr>
          <a:xfrm>
            <a:off x="0" y="1588"/>
            <a:ext cx="9132888" cy="6845300"/>
            <a:chOff x="0" y="1"/>
            <a:chExt cx="5753" cy="4312"/>
          </a:xfrm>
        </p:grpSpPr>
        <p:sp>
          <p:nvSpPr>
            <p:cNvPr id="330755" name="任意多边形 330754"/>
            <p:cNvSpPr/>
            <p:nvPr/>
          </p:nvSpPr>
          <p:spPr>
            <a:xfrm>
              <a:off x="3394" y="999"/>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330756" name="任意多边形 330755"/>
            <p:cNvSpPr/>
            <p:nvPr/>
          </p:nvSpPr>
          <p:spPr>
            <a:xfrm>
              <a:off x="0" y="1"/>
              <a:ext cx="5298" cy="43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330757" name="标题 330756"/>
          <p:cNvSpPr>
            <a:spLocks noGrp="1"/>
          </p:cNvSpPr>
          <p:nvPr>
            <p:ph type="title"/>
          </p:nvPr>
        </p:nvSpPr>
        <p:spPr>
          <a:xfrm>
            <a:off x="685800" y="609600"/>
            <a:ext cx="7772400" cy="1143000"/>
          </a:xfrm>
          <a:prstGeom prst="rect">
            <a:avLst/>
          </a:prstGeom>
          <a:noFill/>
          <a:ln w="9525">
            <a:noFill/>
          </a:ln>
        </p:spPr>
        <p:txBody>
          <a:bodyPr lIns="92075" tIns="46038" rIns="92075" bIns="46038" anchor="ctr"/>
          <a:p>
            <a:pPr lvl="0"/>
            <a:r>
              <a:rPr lang="zh-CN" altLang="en-US" dirty="0"/>
              <a:t>单击此处编辑母版标题样式</a:t>
            </a:r>
            <a:endParaRPr lang="zh-CN" altLang="en-US" dirty="0"/>
          </a:p>
        </p:txBody>
      </p:sp>
      <p:sp>
        <p:nvSpPr>
          <p:cNvPr id="330758" name="日期占位符 330757"/>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lstStyle>
            <a:lvl1pPr>
              <a:defRPr sz="1400" b="0">
                <a:ea typeface="宋体" panose="02010600030101010101" pitchFamily="2" charset="-122"/>
              </a:defRPr>
            </a:lvl1p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330759" name="页脚占位符 330758"/>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b="0">
                <a:ea typeface="宋体" panose="02010600030101010101" pitchFamily="2" charset="-122"/>
              </a:defRPr>
            </a:lvl1pPr>
          </a:lstStyle>
          <a:p>
            <a:pPr lvl="0" eaLnBrk="1" hangingPunct="1"/>
            <a:endParaRPr lang="zh-CN" altLang="en-US" dirty="0">
              <a:latin typeface="Times New Roman" panose="02020603050405020304" pitchFamily="18" charset="0"/>
            </a:endParaRPr>
          </a:p>
        </p:txBody>
      </p:sp>
      <p:sp>
        <p:nvSpPr>
          <p:cNvPr id="330760" name="灯片编号占位符 330759"/>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b="0">
                <a:ea typeface="宋体" panose="02010600030101010101" pitchFamily="2" charset="-122"/>
              </a:defRPr>
            </a:lvl1p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
        <p:nvSpPr>
          <p:cNvPr id="330761" name="文本占位符 330760"/>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Pct val="90000"/>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SzPct val="60000"/>
        <a:buFont typeface="Wingdings" panose="05000000000000000000" pitchFamily="2" charset="2"/>
        <a:buChar char="l"/>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tileRect/>
        </a:gradFill>
        <a:effectLst/>
      </p:bgPr>
    </p:bg>
    <p:spTree>
      <p:nvGrpSpPr>
        <p:cNvPr id="1" name=""/>
        <p:cNvGrpSpPr/>
        <p:nvPr/>
      </p:nvGrpSpPr>
      <p:grpSpPr/>
      <p:grpSp>
        <p:nvGrpSpPr>
          <p:cNvPr id="497666" name="组合 497665"/>
          <p:cNvGrpSpPr/>
          <p:nvPr/>
        </p:nvGrpSpPr>
        <p:grpSpPr>
          <a:xfrm>
            <a:off x="0" y="1588"/>
            <a:ext cx="9132888" cy="6845300"/>
            <a:chOff x="0" y="1"/>
            <a:chExt cx="5753" cy="4312"/>
          </a:xfrm>
        </p:grpSpPr>
        <p:sp>
          <p:nvSpPr>
            <p:cNvPr id="497667" name="任意多边形 497666"/>
            <p:cNvSpPr/>
            <p:nvPr/>
          </p:nvSpPr>
          <p:spPr>
            <a:xfrm>
              <a:off x="3394" y="999"/>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497668" name="任意多边形 497667"/>
            <p:cNvSpPr/>
            <p:nvPr/>
          </p:nvSpPr>
          <p:spPr>
            <a:xfrm>
              <a:off x="0" y="1"/>
              <a:ext cx="5298" cy="43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497669" name="标题 497668"/>
          <p:cNvSpPr>
            <a:spLocks noGrp="1"/>
          </p:cNvSpPr>
          <p:nvPr>
            <p:ph type="title"/>
          </p:nvPr>
        </p:nvSpPr>
        <p:spPr>
          <a:xfrm>
            <a:off x="685800" y="609600"/>
            <a:ext cx="7772400" cy="1143000"/>
          </a:xfrm>
          <a:prstGeom prst="rect">
            <a:avLst/>
          </a:prstGeom>
          <a:noFill/>
          <a:ln w="9525">
            <a:noFill/>
          </a:ln>
        </p:spPr>
        <p:txBody>
          <a:bodyPr lIns="92075" tIns="46038" rIns="92075" bIns="46038" anchor="ctr"/>
          <a:p>
            <a:pPr lvl="0"/>
            <a:r>
              <a:rPr lang="zh-CN" altLang="en-US" dirty="0"/>
              <a:t>单击此处编辑母版标题样式</a:t>
            </a:r>
            <a:endParaRPr lang="zh-CN" altLang="en-US" dirty="0"/>
          </a:p>
        </p:txBody>
      </p:sp>
      <p:sp>
        <p:nvSpPr>
          <p:cNvPr id="497670" name="日期占位符 497669"/>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lstStyle>
            <a:lvl1pPr>
              <a:defRPr sz="1400" b="0">
                <a:ea typeface="宋体" panose="02010600030101010101" pitchFamily="2" charset="-122"/>
              </a:defRPr>
            </a:lvl1pPr>
          </a:lstStyle>
          <a:p>
            <a:pPr lvl="0" eaLnBrk="1" hangingPunct="1"/>
            <a:endParaRPr lang="zh-CN" altLang="en-US" dirty="0">
              <a:latin typeface="Times New Roman" panose="02020603050405020304" pitchFamily="18" charset="0"/>
              <a:ea typeface="宋体" panose="02010600030101010101" pitchFamily="2" charset="-122"/>
            </a:endParaRPr>
          </a:p>
        </p:txBody>
      </p:sp>
      <p:sp>
        <p:nvSpPr>
          <p:cNvPr id="497671" name="页脚占位符 497670"/>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lstStyle>
            <a:lvl1pPr algn="ctr">
              <a:defRPr sz="1400" b="0">
                <a:ea typeface="宋体" panose="02010600030101010101" pitchFamily="2" charset="-122"/>
              </a:defRPr>
            </a:lvl1pPr>
          </a:lstStyle>
          <a:p>
            <a:pPr lvl="0" eaLnBrk="1" hangingPunct="1"/>
            <a:endParaRPr lang="zh-CN" altLang="en-US" dirty="0">
              <a:latin typeface="Times New Roman" panose="02020603050405020304" pitchFamily="18" charset="0"/>
            </a:endParaRPr>
          </a:p>
        </p:txBody>
      </p:sp>
      <p:sp>
        <p:nvSpPr>
          <p:cNvPr id="497672" name="灯片编号占位符 497671"/>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lstStyle>
            <a:lvl1pPr algn="r">
              <a:defRPr sz="1400" b="0">
                <a:ea typeface="宋体" panose="02010600030101010101" pitchFamily="2" charset="-122"/>
              </a:defRPr>
            </a:lvl1pPr>
          </a:lstStyle>
          <a:p>
            <a:pPr lvl="0" eaLnBrk="1" hangingPunct="1"/>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a typeface="宋体" panose="02010600030101010101" pitchFamily="2" charset="-122"/>
            </a:endParaRPr>
          </a:p>
        </p:txBody>
      </p:sp>
      <p:sp>
        <p:nvSpPr>
          <p:cNvPr id="497673" name="文本占位符 497672"/>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Pct val="90000"/>
        <a:buFontTx/>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SzPct val="60000"/>
        <a:buFont typeface="Wingdings" panose="05000000000000000000" pitchFamily="2" charset="2"/>
        <a:buChar char="l"/>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50000"/>
        </a:spcBef>
        <a:spcAft>
          <a:spcPct val="50000"/>
        </a:spcAft>
        <a:buNone/>
        <a:defRPr sz="3200" b="1" i="0" u="none" kern="1200" baseline="0">
          <a:solidFill>
            <a:schemeClr val="tx2"/>
          </a:solidFill>
          <a:latin typeface="宋体" panose="02010600030101010101" pitchFamily="2" charset="-122"/>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2" name="文本框 375811"/>
          <p:cNvSpPr txBox="1"/>
          <p:nvPr/>
        </p:nvSpPr>
        <p:spPr>
          <a:xfrm>
            <a:off x="468313" y="333375"/>
            <a:ext cx="8231187" cy="5795963"/>
          </a:xfrm>
          <a:prstGeom prst="rect">
            <a:avLst/>
          </a:prstGeom>
          <a:noFill/>
          <a:ln w="9525">
            <a:noFill/>
          </a:ln>
        </p:spPr>
        <p:txBody>
          <a:bodyPr>
            <a:spAutoFit/>
          </a:bodyPr>
          <a:p>
            <a:pPr algn="ctr">
              <a:spcBef>
                <a:spcPct val="0"/>
              </a:spcBef>
              <a:spcAft>
                <a:spcPct val="0"/>
              </a:spcAft>
              <a:buClr>
                <a:schemeClr val="accent2"/>
              </a:buClr>
              <a:buSzPct val="80000"/>
              <a:buFont typeface="Wingdings" panose="05000000000000000000" pitchFamily="2" charset="2"/>
            </a:pPr>
            <a:r>
              <a:rPr lang="zh-CN" altLang="en-US" sz="5400" dirty="0">
                <a:solidFill>
                  <a:srgbClr val="FF9900"/>
                </a:solidFill>
                <a:latin typeface="Times New Roman" panose="02020603050405020304" pitchFamily="18" charset="0"/>
                <a:ea typeface="宋体" panose="02010600030101010101" pitchFamily="2" charset="-122"/>
              </a:rPr>
              <a:t>高水平科技论文</a:t>
            </a:r>
            <a:endParaRPr lang="zh-CN" altLang="en-US" sz="5400" dirty="0">
              <a:solidFill>
                <a:srgbClr val="FF9900"/>
              </a:solidFill>
              <a:latin typeface="Times New Roman" panose="02020603050405020304" pitchFamily="18" charset="0"/>
              <a:ea typeface="宋体" panose="02010600030101010101" pitchFamily="2" charset="-122"/>
            </a:endParaRPr>
          </a:p>
          <a:p>
            <a:pPr algn="ctr">
              <a:spcBef>
                <a:spcPct val="0"/>
              </a:spcBef>
              <a:spcAft>
                <a:spcPct val="0"/>
              </a:spcAft>
              <a:buClr>
                <a:schemeClr val="accent2"/>
              </a:buClr>
              <a:buSzPct val="80000"/>
              <a:buFont typeface="Wingdings" panose="05000000000000000000" pitchFamily="2" charset="2"/>
            </a:pPr>
            <a:r>
              <a:rPr lang="zh-CN" altLang="en-US" sz="5400" dirty="0">
                <a:solidFill>
                  <a:srgbClr val="FF9900"/>
                </a:solidFill>
                <a:latin typeface="Times New Roman" panose="02020603050405020304" pitchFamily="18" charset="0"/>
                <a:ea typeface="宋体" panose="02010600030101010101" pitchFamily="2" charset="-122"/>
              </a:rPr>
              <a:t>写作、投稿与发表</a:t>
            </a:r>
            <a:endParaRPr lang="en-US" altLang="zh-CN" sz="3600">
              <a:solidFill>
                <a:srgbClr val="FF9900"/>
              </a:solidFill>
              <a:latin typeface="楷体_GB2312" pitchFamily="49" charset="-122"/>
              <a:ea typeface="楷体_GB2312" pitchFamily="49" charset="-122"/>
            </a:endParaRPr>
          </a:p>
          <a:p>
            <a:pPr algn="ctr">
              <a:spcAft>
                <a:spcPct val="0"/>
              </a:spcAft>
              <a:buClr>
                <a:schemeClr val="accent2"/>
              </a:buClr>
              <a:buSzPct val="80000"/>
              <a:buFont typeface="Wingdings" panose="05000000000000000000" pitchFamily="2" charset="2"/>
            </a:pPr>
            <a:endParaRPr lang="zh-CN" altLang="en-US" sz="3600" dirty="0">
              <a:solidFill>
                <a:schemeClr val="tx1"/>
              </a:solidFill>
              <a:latin typeface="楷体_GB2312" pitchFamily="49" charset="-122"/>
              <a:ea typeface="楷体_GB2312" pitchFamily="49" charset="-122"/>
            </a:endParaRPr>
          </a:p>
          <a:p>
            <a:pPr algn="ctr">
              <a:spcAft>
                <a:spcPct val="0"/>
              </a:spcAft>
              <a:buClr>
                <a:schemeClr val="accent2"/>
              </a:buClr>
              <a:buSzPct val="80000"/>
              <a:buFont typeface="Wingdings" panose="05000000000000000000" pitchFamily="2" charset="2"/>
            </a:pPr>
            <a:r>
              <a:rPr lang="zh-CN" altLang="en-US" sz="3600" dirty="0">
                <a:solidFill>
                  <a:schemeClr val="tx1"/>
                </a:solidFill>
                <a:latin typeface="楷体_GB2312" pitchFamily="49" charset="-122"/>
                <a:ea typeface="楷体_GB2312" pitchFamily="49" charset="-122"/>
              </a:rPr>
              <a:t>彭超群</a:t>
            </a:r>
            <a:endParaRPr lang="zh-CN" altLang="en-US" sz="3600" dirty="0">
              <a:solidFill>
                <a:schemeClr val="tx1"/>
              </a:solidFill>
              <a:latin typeface="楷体_GB2312" pitchFamily="49" charset="-122"/>
              <a:ea typeface="楷体_GB2312" pitchFamily="49" charset="-122"/>
            </a:endParaRPr>
          </a:p>
          <a:p>
            <a:pPr algn="ctr">
              <a:spcAft>
                <a:spcPct val="0"/>
              </a:spcAft>
              <a:buClr>
                <a:schemeClr val="accent2"/>
              </a:buClr>
              <a:buSzPct val="80000"/>
              <a:buFont typeface="Wingdings" panose="05000000000000000000" pitchFamily="2" charset="2"/>
            </a:pPr>
            <a:endParaRPr lang="zh-CN" altLang="en-US" sz="3600" dirty="0">
              <a:solidFill>
                <a:schemeClr val="tx1"/>
              </a:solidFill>
              <a:latin typeface="楷体_GB2312" pitchFamily="49" charset="-122"/>
              <a:ea typeface="楷体_GB2312" pitchFamily="49" charset="-122"/>
            </a:endParaRPr>
          </a:p>
          <a:p>
            <a:pPr algn="just" eaLnBrk="0" hangingPunct="0">
              <a:lnSpc>
                <a:spcPct val="130000"/>
              </a:lnSpc>
              <a:spcBef>
                <a:spcPct val="0"/>
              </a:spcBef>
              <a:spcAft>
                <a:spcPct val="0"/>
              </a:spcAft>
            </a:pPr>
            <a:r>
              <a:rPr lang="zh-CN" altLang="en-US" sz="2000" dirty="0">
                <a:solidFill>
                  <a:schemeClr val="tx1"/>
                </a:solidFill>
                <a:latin typeface="Times New Roman" panose="02020603050405020304" pitchFamily="18" charset="0"/>
                <a:ea typeface="宋体" panose="02010600030101010101" pitchFamily="2" charset="-122"/>
              </a:rPr>
              <a:t>联系电话：0731-</a:t>
            </a:r>
            <a:r>
              <a:rPr lang="en-US" altLang="zh-CN" sz="2000">
                <a:solidFill>
                  <a:schemeClr val="tx1"/>
                </a:solidFill>
                <a:latin typeface="Times New Roman" panose="02020603050405020304" pitchFamily="18" charset="0"/>
                <a:ea typeface="宋体" panose="02010600030101010101" pitchFamily="2" charset="-122"/>
              </a:rPr>
              <a:t>88877197                         </a:t>
            </a:r>
            <a:r>
              <a:rPr lang="zh-CN" altLang="en-US" sz="2000" dirty="0">
                <a:solidFill>
                  <a:schemeClr val="tx1"/>
                </a:solidFill>
                <a:latin typeface="Times New Roman" panose="02020603050405020304" pitchFamily="18" charset="0"/>
                <a:ea typeface="宋体" panose="02010600030101010101" pitchFamily="2" charset="-122"/>
              </a:rPr>
              <a:t>传        真：0731-</a:t>
            </a:r>
            <a:r>
              <a:rPr lang="en-US" altLang="zh-CN" sz="2000">
                <a:solidFill>
                  <a:schemeClr val="tx1"/>
                </a:solidFill>
                <a:latin typeface="Times New Roman" panose="02020603050405020304" pitchFamily="18" charset="0"/>
                <a:ea typeface="宋体" panose="02010600030101010101" pitchFamily="2" charset="-122"/>
              </a:rPr>
              <a:t>88877197</a:t>
            </a:r>
            <a:endParaRPr lang="en-US" altLang="zh-CN" sz="2000">
              <a:solidFill>
                <a:schemeClr val="tx1"/>
              </a:solidFill>
              <a:latin typeface="Times New Roman" panose="02020603050405020304" pitchFamily="18" charset="0"/>
              <a:ea typeface="宋体" panose="02010600030101010101" pitchFamily="2" charset="-122"/>
            </a:endParaRPr>
          </a:p>
          <a:p>
            <a:pPr algn="just" eaLnBrk="0" hangingPunct="0">
              <a:lnSpc>
                <a:spcPct val="130000"/>
              </a:lnSpc>
              <a:spcBef>
                <a:spcPct val="0"/>
              </a:spcBef>
              <a:spcAft>
                <a:spcPct val="0"/>
              </a:spcAft>
            </a:pPr>
            <a:r>
              <a:rPr lang="zh-CN" altLang="en-US" sz="2000" dirty="0">
                <a:solidFill>
                  <a:schemeClr val="tx1"/>
                </a:solidFill>
                <a:latin typeface="Times New Roman" panose="02020603050405020304" pitchFamily="18" charset="0"/>
                <a:ea typeface="宋体" panose="02010600030101010101" pitchFamily="2" charset="-122"/>
              </a:rPr>
              <a:t>电子信箱：</a:t>
            </a:r>
            <a:r>
              <a:rPr lang="en-US" altLang="zh-CN" sz="2000" err="1">
                <a:solidFill>
                  <a:schemeClr val="tx1"/>
                </a:solidFill>
                <a:latin typeface="Times New Roman" panose="02020603050405020304" pitchFamily="18" charset="0"/>
                <a:ea typeface="宋体" panose="02010600030101010101" pitchFamily="2" charset="-122"/>
              </a:rPr>
              <a:t>pcqpcq@csu.edu.cn</a:t>
            </a:r>
            <a:r>
              <a:rPr lang="en-US" altLang="zh-CN" sz="200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网        址：</a:t>
            </a:r>
            <a:r>
              <a:rPr lang="en-US" altLang="zh-CN" sz="2000" err="1">
                <a:solidFill>
                  <a:schemeClr val="tx1"/>
                </a:solidFill>
                <a:latin typeface="Times New Roman" panose="02020603050405020304" pitchFamily="18" charset="0"/>
                <a:ea typeface="宋体" panose="02010600030101010101" pitchFamily="2" charset="-122"/>
              </a:rPr>
              <a:t>www.ysxbcn.com</a:t>
            </a:r>
            <a:endParaRPr lang="en-US" altLang="zh-CN" sz="2000">
              <a:solidFill>
                <a:schemeClr val="tx1"/>
              </a:solidFill>
              <a:latin typeface="Times New Roman" panose="02020603050405020304" pitchFamily="18" charset="0"/>
              <a:ea typeface="宋体" panose="02010600030101010101" pitchFamily="2" charset="-122"/>
            </a:endParaRPr>
          </a:p>
          <a:p>
            <a:pPr algn="just" eaLnBrk="0" hangingPunct="0">
              <a:lnSpc>
                <a:spcPct val="130000"/>
              </a:lnSpc>
              <a:spcBef>
                <a:spcPct val="0"/>
              </a:spcBef>
              <a:spcAft>
                <a:spcPct val="0"/>
              </a:spcAft>
            </a:pPr>
            <a:r>
              <a:rPr lang="zh-CN" altLang="en-US" sz="2000" dirty="0">
                <a:solidFill>
                  <a:schemeClr val="tx1"/>
                </a:solidFill>
                <a:latin typeface="Times New Roman" panose="02020603050405020304" pitchFamily="18" charset="0"/>
                <a:ea typeface="宋体" panose="02010600030101010101" pitchFamily="2" charset="-122"/>
              </a:rPr>
              <a:t>联系地址：410083  湖南省长沙市中南大学出版社</a:t>
            </a:r>
            <a:endParaRPr lang="zh-CN" altLang="en-US" sz="2000" dirty="0">
              <a:solidFill>
                <a:schemeClr val="tx1"/>
              </a:solidFill>
              <a:latin typeface="Times New Roman" panose="02020603050405020304" pitchFamily="18" charset="0"/>
              <a:ea typeface="宋体" panose="02010600030101010101" pitchFamily="2" charset="-122"/>
            </a:endParaRPr>
          </a:p>
          <a:p>
            <a:pPr algn="just" eaLnBrk="0" hangingPunct="0">
              <a:lnSpc>
                <a:spcPct val="130000"/>
              </a:lnSpc>
              <a:spcBef>
                <a:spcPct val="0"/>
              </a:spcBef>
              <a:spcAft>
                <a:spcPct val="0"/>
              </a:spcAft>
            </a:pPr>
            <a:r>
              <a:rPr lang="zh-CN" altLang="en-US" sz="2000" dirty="0">
                <a:solidFill>
                  <a:schemeClr val="tx1"/>
                </a:solidFill>
                <a:latin typeface="Times New Roman" panose="02020603050405020304" pitchFamily="18" charset="0"/>
                <a:ea typeface="宋体" panose="02010600030101010101" pitchFamily="2" charset="-122"/>
              </a:rPr>
              <a:t>　　　　　</a:t>
            </a:r>
            <a:endParaRPr lang="zh-CN" altLang="en-US" sz="2000">
              <a:solidFill>
                <a:schemeClr val="tx1"/>
              </a:solidFill>
              <a:latin typeface="Times New Roman" panose="02020603050405020304" pitchFamily="18" charset="0"/>
              <a:ea typeface="宋体" panose="02010600030101010101" pitchFamily="2" charset="-122"/>
            </a:endParaRPr>
          </a:p>
        </p:txBody>
      </p:sp>
      <p:sp>
        <p:nvSpPr>
          <p:cNvPr id="375815" name="矩形 375814"/>
          <p:cNvSpPr/>
          <p:nvPr/>
        </p:nvSpPr>
        <p:spPr>
          <a:xfrm>
            <a:off x="228600" y="4038600"/>
            <a:ext cx="8610600" cy="109538"/>
          </a:xfrm>
          <a:prstGeom prst="rect">
            <a:avLst/>
          </a:prstGeom>
          <a:gradFill rotWithShape="0">
            <a:gsLst>
              <a:gs pos="0">
                <a:srgbClr val="FF9900"/>
              </a:gs>
              <a:gs pos="100000">
                <a:srgbClr val="FF9900">
                  <a:gamma/>
                  <a:tint val="63529"/>
                  <a:invGamma/>
                </a:srgbClr>
              </a:gs>
            </a:gsLst>
            <a:lin ang="5400000" scaled="1"/>
            <a:tileRect/>
          </a:gradFill>
          <a:ln w="9525">
            <a:noFill/>
          </a:ln>
        </p:spPr>
        <p:txBody>
          <a:bodyPr/>
          <a:p>
            <a:endParaRPr lang="zh-CN" altLang="en-US"/>
          </a:p>
        </p:txBody>
      </p:sp>
      <p:sp>
        <p:nvSpPr>
          <p:cNvPr id="375816" name="矩形 375815"/>
          <p:cNvSpPr/>
          <p:nvPr/>
        </p:nvSpPr>
        <p:spPr>
          <a:xfrm>
            <a:off x="228600" y="4343400"/>
            <a:ext cx="8610600" cy="109538"/>
          </a:xfrm>
          <a:prstGeom prst="rect">
            <a:avLst/>
          </a:prstGeom>
          <a:gradFill rotWithShape="0">
            <a:gsLst>
              <a:gs pos="0">
                <a:srgbClr val="FF9900"/>
              </a:gs>
              <a:gs pos="100000">
                <a:srgbClr val="FF9900">
                  <a:gamma/>
                  <a:tint val="63529"/>
                  <a:invGamma/>
                </a:srgbClr>
              </a:gs>
            </a:gsLst>
            <a:lin ang="5400000" scaled="1"/>
            <a:tileRect/>
          </a:gradFill>
          <a:ln w="9525">
            <a:noFill/>
          </a:ln>
        </p:spPr>
        <p:txBody>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矩形 619521"/>
          <p:cNvSpPr/>
          <p:nvPr/>
        </p:nvSpPr>
        <p:spPr>
          <a:xfrm>
            <a:off x="468313" y="1125538"/>
            <a:ext cx="7704137" cy="3746500"/>
          </a:xfrm>
          <a:prstGeom prst="rect">
            <a:avLst/>
          </a:prstGeom>
          <a:noFill/>
          <a:ln w="9525">
            <a:noFill/>
          </a:ln>
        </p:spPr>
        <p:txBody>
          <a:bodyPr>
            <a:spAutoFit/>
          </a:bodyPr>
          <a:p>
            <a:pPr indent="304800">
              <a:lnSpc>
                <a:spcPct val="120000"/>
              </a:lnSpc>
              <a:spcBef>
                <a:spcPct val="0"/>
              </a:spcBef>
              <a:spcAft>
                <a:spcPct val="0"/>
              </a:spcAft>
            </a:pPr>
            <a:r>
              <a:rPr lang="zh-CN" altLang="en-US" sz="3600" dirty="0">
                <a:solidFill>
                  <a:schemeClr val="tx1"/>
                </a:solidFill>
                <a:latin typeface="宋体" panose="02010600030101010101" pitchFamily="2" charset="-122"/>
                <a:ea typeface="宋体" panose="02010600030101010101" pitchFamily="2" charset="-122"/>
              </a:rPr>
              <a:t>结构层次的作用</a:t>
            </a:r>
            <a:endParaRPr lang="zh-CN" altLang="en-US" sz="3600"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通过提供各部分的直接入口，便于浏览</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帮助读者锁定有关作者贡献的章节</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指导读者快速了解论文的主要内容</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通过控制章节长度设置阅读预期时间</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0546" name="矩形 620545"/>
          <p:cNvSpPr/>
          <p:nvPr/>
        </p:nvSpPr>
        <p:spPr>
          <a:xfrm>
            <a:off x="684213" y="1125538"/>
            <a:ext cx="7559675" cy="4330700"/>
          </a:xfrm>
          <a:prstGeom prst="rect">
            <a:avLst/>
          </a:prstGeom>
          <a:noFill/>
          <a:ln w="9525">
            <a:noFill/>
          </a:ln>
        </p:spPr>
        <p:txBody>
          <a:bodyPr>
            <a:spAutoFit/>
          </a:bodyPr>
          <a:p>
            <a:pPr indent="304800">
              <a:lnSpc>
                <a:spcPct val="120000"/>
              </a:lnSpc>
              <a:spcBef>
                <a:spcPct val="0"/>
              </a:spcBef>
              <a:spcAft>
                <a:spcPct val="0"/>
              </a:spcAft>
            </a:pPr>
            <a:r>
              <a:rPr lang="zh-CN" altLang="en-US" sz="3600" dirty="0">
                <a:solidFill>
                  <a:schemeClr val="tx1"/>
                </a:solidFill>
                <a:latin typeface="宋体" panose="02010600030101010101" pitchFamily="2" charset="-122"/>
                <a:ea typeface="宋体" panose="02010600030101010101" pitchFamily="2" charset="-122"/>
              </a:rPr>
              <a:t>结构层次的撰写要求</a:t>
            </a:r>
            <a:endParaRPr lang="zh-CN" altLang="en-US" sz="3600"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信息性：用标准的标题准确表达贡献</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相关性：包含题名和摘要中的关键词</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逻辑性：标题之间具有明显的逻辑顺序</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一致性：采用平行的句法结构</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简洁性：既不过于详细，也不过于简略</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3570" name="文本占位符 493569"/>
          <p:cNvSpPr>
            <a:spLocks noGrp="1"/>
          </p:cNvSpPr>
          <p:nvPr>
            <p:ph type="body" idx="1"/>
          </p:nvPr>
        </p:nvSpPr>
        <p:spPr>
          <a:xfrm>
            <a:off x="395288" y="1341438"/>
            <a:ext cx="8588375" cy="4535487"/>
          </a:xfrm>
          <a:ln/>
        </p:spPr>
        <p:txBody>
          <a:bodyPr/>
          <a:p>
            <a:pPr marL="609600" indent="-609600" algn="just">
              <a:buNone/>
            </a:pPr>
            <a:r>
              <a:rPr lang="zh-CN" altLang="en-US" sz="3600" b="1" dirty="0">
                <a:latin typeface="黑体" panose="02010609060101010101" pitchFamily="2" charset="-122"/>
                <a:ea typeface="黑体" panose="02010609060101010101" pitchFamily="2" charset="-122"/>
              </a:rPr>
              <a:t>层次标题常见问题</a:t>
            </a:r>
            <a:endParaRPr lang="zh-CN" altLang="en-US" sz="3600" b="1" dirty="0">
              <a:latin typeface="黑体" panose="02010609060101010101" pitchFamily="2" charset="-122"/>
              <a:ea typeface="黑体" panose="02010609060101010101" pitchFamily="2" charset="-122"/>
            </a:endParaRPr>
          </a:p>
          <a:p>
            <a:pPr marL="609600" indent="-609600" algn="just">
              <a:buNone/>
            </a:pPr>
            <a:endParaRPr lang="zh-CN" altLang="en-US" sz="3600" dirty="0">
              <a:latin typeface="黑体" panose="02010609060101010101" pitchFamily="2" charset="-122"/>
              <a:ea typeface="黑体" panose="02010609060101010101" pitchFamily="2" charset="-122"/>
            </a:endParaRPr>
          </a:p>
          <a:p>
            <a:pPr marL="609600" indent="-609600" algn="just">
              <a:buNone/>
            </a:pPr>
            <a:r>
              <a:rPr lang="zh-CN" altLang="en-US" dirty="0">
                <a:cs typeface="Times New Roman" panose="02020603050405020304" pitchFamily="18" charset="0"/>
              </a:rPr>
              <a:t>        </a:t>
            </a:r>
            <a:endParaRPr lang="zh-CN" altLang="en-US" dirty="0">
              <a:cs typeface="Times New Roman" panose="02020603050405020304" pitchFamily="18" charset="0"/>
            </a:endParaRPr>
          </a:p>
          <a:p>
            <a:pPr marL="609600" indent="-609600" algn="just">
              <a:buClr>
                <a:schemeClr val="tx1"/>
              </a:buClr>
            </a:pPr>
            <a:r>
              <a:rPr lang="zh-CN" altLang="en-US" sz="2800" b="1" dirty="0">
                <a:cs typeface="Times New Roman" panose="02020603050405020304" pitchFamily="18" charset="0"/>
              </a:rPr>
              <a:t>同一级标题词语结构相差较远，意义也不相关</a:t>
            </a:r>
            <a:endParaRPr lang="zh-CN" altLang="en-US" sz="2800" b="1" dirty="0">
              <a:cs typeface="Times New Roman" panose="02020603050405020304" pitchFamily="18" charset="0"/>
            </a:endParaRPr>
          </a:p>
          <a:p>
            <a:pPr marL="609600" indent="-609600" algn="just">
              <a:buClr>
                <a:schemeClr val="tx1"/>
              </a:buClr>
            </a:pPr>
            <a:endParaRPr lang="zh-CN" altLang="en-US" sz="2800" b="1" dirty="0">
              <a:latin typeface="宋体" panose="02010600030101010101" pitchFamily="2" charset="-122"/>
            </a:endParaRPr>
          </a:p>
          <a:p>
            <a:pPr marL="609600" indent="-609600" algn="just">
              <a:buClr>
                <a:schemeClr val="tx1"/>
              </a:buClr>
            </a:pPr>
            <a:r>
              <a:rPr lang="zh-CN" altLang="en-US" sz="2800" b="1" dirty="0">
                <a:cs typeface="Times New Roman" panose="02020603050405020304" pitchFamily="18" charset="0"/>
              </a:rPr>
              <a:t>相邻两级层次标题字面上重复太多或完全重复</a:t>
            </a:r>
            <a:endParaRPr lang="zh-CN" altLang="en-US" sz="2800" b="1" dirty="0">
              <a:cs typeface="Times New Roman" panose="02020603050405020304" pitchFamily="18" charset="0"/>
            </a:endParaRPr>
          </a:p>
          <a:p>
            <a:pPr marL="609600" indent="-609600" algn="just">
              <a:buClr>
                <a:schemeClr val="tx1"/>
              </a:buClr>
            </a:pPr>
            <a:endParaRPr lang="en-US" altLang="zh-CN" sz="2800" b="1">
              <a:latin typeface="宋体" panose="02010600030101010101" pitchFamily="2" charset="-122"/>
            </a:endParaRPr>
          </a:p>
          <a:p>
            <a:pPr marL="609600" indent="-609600">
              <a:buClr>
                <a:schemeClr val="tx1"/>
              </a:buClr>
            </a:pPr>
            <a:r>
              <a:rPr lang="zh-CN" altLang="en-US" sz="2800" b="1" dirty="0"/>
              <a:t>把层次标题与自然段的领句或者要点混淆起来</a:t>
            </a:r>
            <a:endParaRPr lang="zh-CN" altLang="en-US" sz="2800" b="1" dirty="0"/>
          </a:p>
          <a:p>
            <a:pPr marL="609600" indent="-609600"/>
            <a:endParaRPr lang="zh-CN"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2898" name="副标题 592897"/>
          <p:cNvSpPr>
            <a:spLocks noGrp="1"/>
          </p:cNvSpPr>
          <p:nvPr>
            <p:ph type="subTitle" idx="1"/>
          </p:nvPr>
        </p:nvSpPr>
        <p:spPr>
          <a:xfrm>
            <a:off x="684213" y="260350"/>
            <a:ext cx="7620000" cy="6264275"/>
          </a:xfrm>
          <a:ln/>
        </p:spPr>
        <p:txBody>
          <a:bodyPr lIns="92075" tIns="46038" rIns="92075" bIns="46038" anchor="ctr"/>
          <a:p>
            <a:pPr lvl="4">
              <a:lnSpc>
                <a:spcPct val="120000"/>
              </a:lnSpc>
            </a:pPr>
            <a:endParaRPr lang="zh-CN" altLang="en-US" sz="3600" b="1" kern="1200" dirty="0">
              <a:solidFill>
                <a:srgbClr val="FF9900"/>
              </a:solidFill>
              <a:latin typeface="宋体" panose="02010600030101010101" pitchFamily="2" charset="-122"/>
            </a:endParaRPr>
          </a:p>
          <a:p>
            <a:pPr defTabSz="914400">
              <a:lnSpc>
                <a:spcPct val="50000"/>
              </a:lnSpc>
              <a:buSzPct val="80000"/>
            </a:pPr>
            <a:r>
              <a:rPr lang="zh-CN" altLang="en-US" sz="3600" b="1" kern="1200" baseline="0" dirty="0">
                <a:solidFill>
                  <a:srgbClr val="FF9900"/>
                </a:solidFill>
                <a:latin typeface="黑体" panose="02010609060101010101" pitchFamily="2" charset="-122"/>
                <a:ea typeface="黑体" panose="02010609060101010101" pitchFamily="2" charset="-122"/>
              </a:rPr>
              <a:t>　　题 名</a:t>
            </a:r>
            <a:endParaRPr lang="zh-CN" altLang="en-US" sz="3600" b="1" kern="1200" baseline="0" dirty="0">
              <a:solidFill>
                <a:srgbClr val="FF9900"/>
              </a:solidFill>
              <a:latin typeface="黑体" panose="02010609060101010101" pitchFamily="2" charset="-122"/>
              <a:ea typeface="黑体" panose="02010609060101010101" pitchFamily="2" charset="-122"/>
            </a:endParaRPr>
          </a:p>
          <a:p>
            <a:pPr defTabSz="914400">
              <a:lnSpc>
                <a:spcPct val="50000"/>
              </a:lnSpc>
              <a:buSzPct val="80000"/>
            </a:pPr>
            <a:endParaRPr lang="zh-CN" altLang="en-US" sz="3600" b="1" kern="1200" baseline="0" dirty="0">
              <a:solidFill>
                <a:srgbClr val="FF9900"/>
              </a:solidFill>
              <a:latin typeface="黑体" panose="02010609060101010101" pitchFamily="2" charset="-122"/>
              <a:ea typeface="黑体" panose="02010609060101010101" pitchFamily="2" charset="-122"/>
            </a:endParaRPr>
          </a:p>
          <a:p>
            <a:pPr algn="just" defTabSz="914400">
              <a:lnSpc>
                <a:spcPct val="150000"/>
              </a:lnSpc>
              <a:buSzPct val="80000"/>
            </a:pPr>
            <a:r>
              <a:rPr lang="zh-CN" altLang="en-US" b="1" kern="1200" baseline="0" dirty="0">
                <a:latin typeface="宋体" panose="02010600030101010101" pitchFamily="2" charset="-122"/>
                <a:ea typeface="宋体" panose="02010600030101010101" pitchFamily="2" charset="-122"/>
              </a:rPr>
              <a:t>    题名是表达论文的特定内容, 反映研究范围和深度的最恰当、最简明的逻辑组合。题名留给读者第一印象</a:t>
            </a:r>
            <a:r>
              <a:rPr lang="zh-CN" altLang="en-US" sz="3600" b="1" kern="1200" baseline="0" dirty="0">
                <a:latin typeface="宋体" panose="02010600030101010101" pitchFamily="2" charset="-122"/>
                <a:ea typeface="宋体" panose="02010600030101010101" pitchFamily="2" charset="-122"/>
              </a:rPr>
              <a:t>，</a:t>
            </a:r>
            <a:r>
              <a:rPr lang="zh-CN" altLang="en-US" b="1" kern="1200" baseline="0" dirty="0">
                <a:latin typeface="宋体" panose="02010600030101010101" pitchFamily="2" charset="-122"/>
                <a:ea typeface="宋体" panose="02010600030101010101" pitchFamily="2" charset="-122"/>
              </a:rPr>
              <a:t>通过关键词组合区分作者与他人的研究成果。</a:t>
            </a:r>
            <a:endParaRPr lang="zh-CN" altLang="en-US" b="1" kern="1200" baseline="0" dirty="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22" name="文本占位符 593921"/>
          <p:cNvSpPr>
            <a:spLocks noGrp="1"/>
          </p:cNvSpPr>
          <p:nvPr>
            <p:ph type="body" idx="1"/>
          </p:nvPr>
        </p:nvSpPr>
        <p:spPr>
          <a:xfrm>
            <a:off x="684213" y="620713"/>
            <a:ext cx="7920037" cy="5791200"/>
          </a:xfrm>
          <a:ln/>
        </p:spPr>
        <p:txBody>
          <a:bodyPr/>
          <a:p>
            <a:pPr marL="609600" indent="-609600" algn="just">
              <a:lnSpc>
                <a:spcPct val="120000"/>
              </a:lnSpc>
              <a:buNone/>
            </a:pPr>
            <a:r>
              <a:rPr lang="zh-CN" altLang="en-US" sz="3400" b="1" dirty="0">
                <a:latin typeface="宋体" panose="02010600030101010101" pitchFamily="2" charset="-122"/>
              </a:rPr>
              <a:t>题名的主要作用</a:t>
            </a:r>
            <a:endParaRPr lang="zh-CN" altLang="en-US" sz="3800" b="1" dirty="0">
              <a:latin typeface="宋体" panose="02010600030101010101" pitchFamily="2" charset="-122"/>
            </a:endParaRPr>
          </a:p>
          <a:p>
            <a:pPr marL="609600" indent="-609600" algn="just">
              <a:spcBef>
                <a:spcPct val="0"/>
              </a:spcBef>
              <a:buNone/>
            </a:pPr>
            <a:endParaRPr lang="en-US" altLang="zh-CN" b="1">
              <a:cs typeface="Times New Roman" panose="02020603050405020304" pitchFamily="18" charset="0"/>
            </a:endParaRPr>
          </a:p>
          <a:p>
            <a:pPr marL="609600" indent="-609600" algn="just">
              <a:spcBef>
                <a:spcPct val="0"/>
              </a:spcBef>
              <a:buClr>
                <a:schemeClr val="tx1"/>
              </a:buClr>
            </a:pPr>
            <a:r>
              <a:rPr lang="zh-CN" altLang="en-US" sz="2800" b="1" dirty="0">
                <a:cs typeface="Times New Roman" panose="02020603050405020304" pitchFamily="18" charset="0"/>
              </a:rPr>
              <a:t>吸引读者，帮助判断是否值得进一步阅读</a:t>
            </a:r>
            <a:endParaRPr lang="zh-CN" altLang="en-US" sz="2800" b="1" dirty="0">
              <a:cs typeface="Times New Roman" panose="02020603050405020304" pitchFamily="18" charset="0"/>
            </a:endParaRPr>
          </a:p>
          <a:p>
            <a:pPr marL="609600" indent="-609600" algn="just">
              <a:spcBef>
                <a:spcPct val="0"/>
              </a:spcBef>
              <a:buClr>
                <a:schemeClr val="tx1"/>
              </a:buClr>
            </a:pPr>
            <a:endParaRPr lang="zh-CN" altLang="en-US" sz="2800" b="1" dirty="0">
              <a:latin typeface="宋体" panose="02010600030101010101" pitchFamily="2" charset="-122"/>
            </a:endParaRPr>
          </a:p>
          <a:p>
            <a:pPr marL="609600" indent="-609600" algn="just">
              <a:spcBef>
                <a:spcPct val="0"/>
              </a:spcBef>
              <a:buClr>
                <a:schemeClr val="tx1"/>
              </a:buClr>
            </a:pPr>
            <a:r>
              <a:rPr lang="zh-CN" altLang="en-US" sz="2800" b="1" dirty="0">
                <a:cs typeface="Times New Roman" panose="02020603050405020304" pitchFamily="18" charset="0"/>
              </a:rPr>
              <a:t>提供论文内容的第一印象</a:t>
            </a:r>
            <a:endParaRPr lang="zh-CN" altLang="en-US" sz="2800" b="1" dirty="0">
              <a:cs typeface="Times New Roman" panose="02020603050405020304" pitchFamily="18" charset="0"/>
            </a:endParaRPr>
          </a:p>
          <a:p>
            <a:pPr marL="609600" indent="-609600" algn="just">
              <a:spcBef>
                <a:spcPct val="0"/>
              </a:spcBef>
              <a:buClr>
                <a:schemeClr val="tx1"/>
              </a:buClr>
            </a:pPr>
            <a:endParaRPr lang="zh-CN" altLang="en-US" sz="2800" b="1" dirty="0">
              <a:cs typeface="Times New Roman" panose="02020603050405020304" pitchFamily="18" charset="0"/>
            </a:endParaRPr>
          </a:p>
          <a:p>
            <a:pPr marL="609600" indent="-609600" algn="just">
              <a:spcBef>
                <a:spcPct val="0"/>
              </a:spcBef>
              <a:buClr>
                <a:schemeClr val="tx1"/>
              </a:buClr>
            </a:pPr>
            <a:r>
              <a:rPr lang="zh-CN" altLang="en-US" sz="2800" b="1" dirty="0">
                <a:cs typeface="Times New Roman" panose="02020603050405020304" pitchFamily="18" charset="0"/>
              </a:rPr>
              <a:t>帮助读者判断阅读该文所需的知识</a:t>
            </a:r>
            <a:endParaRPr lang="zh-CN" altLang="en-US" sz="2800" b="1" dirty="0">
              <a:cs typeface="Times New Roman" panose="02020603050405020304" pitchFamily="18" charset="0"/>
            </a:endParaRPr>
          </a:p>
          <a:p>
            <a:pPr marL="609600" indent="-609600" algn="just">
              <a:spcBef>
                <a:spcPct val="0"/>
              </a:spcBef>
              <a:buClr>
                <a:schemeClr val="tx1"/>
              </a:buClr>
            </a:pPr>
            <a:endParaRPr lang="zh-CN" altLang="en-US" sz="2800" b="1" dirty="0">
              <a:cs typeface="Times New Roman" panose="02020603050405020304" pitchFamily="18" charset="0"/>
            </a:endParaRPr>
          </a:p>
          <a:p>
            <a:pPr marL="609600" indent="-609600" algn="just">
              <a:spcBef>
                <a:spcPct val="0"/>
              </a:spcBef>
              <a:buClr>
                <a:schemeClr val="tx1"/>
              </a:buClr>
            </a:pPr>
            <a:r>
              <a:rPr lang="zh-CN" altLang="en-US" sz="2800" b="1" dirty="0">
                <a:cs typeface="Times New Roman" panose="02020603050405020304" pitchFamily="18" charset="0"/>
              </a:rPr>
              <a:t>帮助文献追踪或检索</a:t>
            </a:r>
            <a:endParaRPr lang="zh-CN" altLang="en-US" sz="2800" b="1" dirty="0">
              <a:cs typeface="Times New Roman" panose="02020603050405020304" pitchFamily="18" charset="0"/>
            </a:endParaRPr>
          </a:p>
          <a:p>
            <a:pPr marL="609600" indent="-609600" algn="just">
              <a:spcBef>
                <a:spcPct val="0"/>
              </a:spcBef>
              <a:buClr>
                <a:schemeClr val="tx1"/>
              </a:buClr>
            </a:pPr>
            <a:endParaRPr lang="zh-CN" altLang="en-US" sz="2800" b="1" dirty="0">
              <a:cs typeface="Times New Roman" panose="02020603050405020304" pitchFamily="18" charset="0"/>
            </a:endParaRPr>
          </a:p>
          <a:p>
            <a:pPr marL="609600" indent="-609600" algn="just">
              <a:spcBef>
                <a:spcPct val="0"/>
              </a:spcBef>
              <a:buNone/>
            </a:pPr>
            <a:endParaRPr lang="zh-CN" altLang="en-US" sz="2800" b="1" dirty="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6210" name="文本占位符 606209"/>
          <p:cNvSpPr>
            <a:spLocks noGrp="1"/>
          </p:cNvSpPr>
          <p:nvPr>
            <p:ph type="body" idx="1"/>
          </p:nvPr>
        </p:nvSpPr>
        <p:spPr>
          <a:xfrm>
            <a:off x="684213" y="620713"/>
            <a:ext cx="7345362" cy="5791200"/>
          </a:xfrm>
          <a:ln/>
        </p:spPr>
        <p:txBody>
          <a:bodyPr/>
          <a:p>
            <a:pPr marL="609600" indent="-609600" algn="just">
              <a:lnSpc>
                <a:spcPct val="120000"/>
              </a:lnSpc>
              <a:buNone/>
            </a:pPr>
            <a:r>
              <a:rPr lang="zh-CN" altLang="en-US" sz="3800" b="1" dirty="0">
                <a:latin typeface="宋体" panose="02010600030101010101" pitchFamily="2" charset="-122"/>
              </a:rPr>
              <a:t>题名的撰写要求</a:t>
            </a:r>
            <a:endParaRPr lang="zh-CN" altLang="en-US" sz="3800" b="1" dirty="0">
              <a:latin typeface="宋体" panose="02010600030101010101" pitchFamily="2" charset="-122"/>
            </a:endParaRPr>
          </a:p>
          <a:p>
            <a:pPr marL="609600" indent="-609600" algn="just">
              <a:lnSpc>
                <a:spcPct val="120000"/>
              </a:lnSpc>
              <a:buNone/>
            </a:pPr>
            <a:endParaRPr lang="en-US" altLang="zh-CN" sz="3600" b="1">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持久</a:t>
            </a:r>
            <a:endParaRPr lang="zh-CN" altLang="en-US" b="1" dirty="0">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简洁</a:t>
            </a:r>
            <a:endParaRPr lang="zh-CN" altLang="en-US" b="1" dirty="0">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清楚</a:t>
            </a:r>
            <a:endParaRPr lang="zh-CN" altLang="en-US" b="1" dirty="0">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易于找到</a:t>
            </a:r>
            <a:endParaRPr lang="zh-CN" altLang="en-US" b="1" dirty="0">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便于记忆</a:t>
            </a:r>
            <a:endParaRPr lang="zh-CN" altLang="en-US" b="1" dirty="0">
              <a:cs typeface="Times New Roman" panose="02020603050405020304" pitchFamily="18" charset="0"/>
            </a:endParaRPr>
          </a:p>
          <a:p>
            <a:pPr marL="609600" indent="-609600" algn="just">
              <a:spcBef>
                <a:spcPct val="0"/>
              </a:spcBef>
              <a:buClr>
                <a:schemeClr val="tx1"/>
              </a:buClr>
            </a:pPr>
            <a:r>
              <a:rPr lang="zh-CN" altLang="en-US" b="1" dirty="0">
                <a:cs typeface="Times New Roman" panose="02020603050405020304" pitchFamily="18" charset="0"/>
              </a:rPr>
              <a:t>具有代表性</a:t>
            </a:r>
            <a:endParaRPr lang="zh-CN" altLang="en-US" b="1" dirty="0">
              <a:cs typeface="Times New Roman" panose="02020603050405020304" pitchFamily="18" charset="0"/>
            </a:endParaRPr>
          </a:p>
          <a:p>
            <a:pPr marL="609600" indent="-609600" algn="just">
              <a:spcBef>
                <a:spcPct val="0"/>
              </a:spcBef>
            </a:pPr>
            <a:endParaRPr lang="zh-CN" altLang="en-US" b="1" dirty="0">
              <a:latin typeface="宋体" panose="02010600030101010101" pitchFamily="2" charset="-122"/>
            </a:endParaRPr>
          </a:p>
          <a:p>
            <a:pPr marL="609600" indent="-609600" algn="just">
              <a:spcBef>
                <a:spcPct val="0"/>
              </a:spcBef>
              <a:buNone/>
            </a:pPr>
            <a:endParaRPr lang="zh-CN" altLang="en-US" b="1" dirty="0">
              <a:cs typeface="Times New Roman" panose="02020603050405020304" pitchFamily="18" charset="0"/>
            </a:endParaRPr>
          </a:p>
          <a:p>
            <a:pPr marL="609600" indent="-609600" algn="just">
              <a:spcBef>
                <a:spcPct val="0"/>
              </a:spcBef>
              <a:buNone/>
            </a:pPr>
            <a:endParaRPr lang="zh-CN" altLang="en-US" b="1" dirty="0">
              <a:ea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5970" name="文本占位符 595969"/>
          <p:cNvSpPr>
            <a:spLocks noGrp="1"/>
          </p:cNvSpPr>
          <p:nvPr>
            <p:ph type="body" idx="1"/>
          </p:nvPr>
        </p:nvSpPr>
        <p:spPr>
          <a:xfrm>
            <a:off x="1258888" y="620713"/>
            <a:ext cx="6202362" cy="5976937"/>
          </a:xfrm>
          <a:ln/>
        </p:spPr>
        <p:txBody>
          <a:bodyPr/>
          <a:p>
            <a:pPr>
              <a:lnSpc>
                <a:spcPct val="90000"/>
              </a:lnSpc>
              <a:buNone/>
            </a:pPr>
            <a:r>
              <a:rPr lang="zh-CN" altLang="en-US" sz="2600" b="1" dirty="0"/>
              <a:t>                </a:t>
            </a:r>
            <a:endParaRPr lang="zh-CN" altLang="en-US" sz="2600" b="1" dirty="0"/>
          </a:p>
          <a:p>
            <a:pPr>
              <a:lnSpc>
                <a:spcPct val="90000"/>
              </a:lnSpc>
              <a:buNone/>
            </a:pPr>
            <a:r>
              <a:rPr lang="zh-CN" altLang="en-US" sz="2600" b="1" dirty="0"/>
              <a:t>                  </a:t>
            </a:r>
            <a:r>
              <a:rPr lang="zh-CN" altLang="en-US" sz="3400" b="1" dirty="0"/>
              <a:t>常见问题</a:t>
            </a:r>
            <a:endParaRPr lang="zh-CN" altLang="en-US" sz="3400" b="1" dirty="0"/>
          </a:p>
          <a:p>
            <a:pPr>
              <a:lnSpc>
                <a:spcPct val="90000"/>
              </a:lnSpc>
              <a:buNone/>
            </a:pPr>
            <a:endParaRPr lang="zh-CN" altLang="en-US" sz="3000" dirty="0"/>
          </a:p>
          <a:p>
            <a:pPr>
              <a:spcBef>
                <a:spcPct val="0"/>
              </a:spcBef>
              <a:spcAft>
                <a:spcPct val="50000"/>
              </a:spcAft>
              <a:buClr>
                <a:schemeClr val="tx1"/>
              </a:buClr>
            </a:pPr>
            <a:r>
              <a:rPr lang="zh-CN" altLang="en-US" sz="2800" b="1" dirty="0">
                <a:latin typeface="宋体" panose="02010600030101010101" pitchFamily="2" charset="-122"/>
              </a:rPr>
              <a:t>大题小做</a:t>
            </a:r>
            <a:r>
              <a:rPr lang="en-US" altLang="zh-CN" sz="2800" b="1">
                <a:latin typeface="宋体" panose="02010600030101010101" pitchFamily="2" charset="-122"/>
              </a:rPr>
              <a:t>/</a:t>
            </a:r>
            <a:r>
              <a:rPr lang="zh-CN" altLang="en-US" sz="2800" b="1" dirty="0">
                <a:latin typeface="宋体" panose="02010600030101010101" pitchFamily="2" charset="-122"/>
              </a:rPr>
              <a:t>小题大做</a:t>
            </a:r>
            <a:endParaRPr lang="zh-CN" altLang="en-US" sz="2800" b="1" dirty="0">
              <a:latin typeface="宋体" panose="02010600030101010101" pitchFamily="2" charset="-122"/>
            </a:endParaRPr>
          </a:p>
          <a:p>
            <a:pPr>
              <a:spcBef>
                <a:spcPct val="0"/>
              </a:spcBef>
              <a:spcAft>
                <a:spcPct val="50000"/>
              </a:spcAft>
              <a:buClr>
                <a:schemeClr val="tx1"/>
              </a:buClr>
            </a:pPr>
            <a:r>
              <a:rPr lang="zh-CN" altLang="en-US" sz="2800" b="1" dirty="0">
                <a:latin typeface="宋体" panose="02010600030101010101" pitchFamily="2" charset="-122"/>
              </a:rPr>
              <a:t>题名一般化，不能反映论文特点</a:t>
            </a:r>
            <a:endParaRPr lang="zh-CN" altLang="en-US" sz="2800" b="1" dirty="0">
              <a:latin typeface="宋体" panose="02010600030101010101" pitchFamily="2" charset="-122"/>
            </a:endParaRPr>
          </a:p>
          <a:p>
            <a:pPr algn="just">
              <a:spcBef>
                <a:spcPct val="0"/>
              </a:spcBef>
              <a:spcAft>
                <a:spcPct val="50000"/>
              </a:spcAft>
              <a:buClr>
                <a:schemeClr val="tx1"/>
              </a:buClr>
            </a:pPr>
            <a:r>
              <a:rPr lang="zh-CN" altLang="en-US" sz="2800" b="1" dirty="0">
                <a:latin typeface="宋体" panose="02010600030101010101" pitchFamily="2" charset="-122"/>
              </a:rPr>
              <a:t>题名太长，超过</a:t>
            </a:r>
            <a:r>
              <a:rPr lang="en-US" altLang="zh-CN" sz="2800" b="1">
                <a:latin typeface="宋体" panose="02010600030101010101" pitchFamily="2" charset="-122"/>
              </a:rPr>
              <a:t>20</a:t>
            </a:r>
            <a:r>
              <a:rPr lang="zh-CN" altLang="en-US" sz="2800" b="1" dirty="0">
                <a:latin typeface="宋体" panose="02010600030101010101" pitchFamily="2" charset="-122"/>
              </a:rPr>
              <a:t>个字</a:t>
            </a:r>
            <a:endParaRPr lang="zh-CN" altLang="en-US" sz="2800" b="1" dirty="0">
              <a:latin typeface="宋体" panose="02010600030101010101" pitchFamily="2" charset="-122"/>
            </a:endParaRPr>
          </a:p>
          <a:p>
            <a:pPr algn="just">
              <a:spcBef>
                <a:spcPct val="0"/>
              </a:spcBef>
              <a:spcAft>
                <a:spcPct val="50000"/>
              </a:spcAft>
              <a:buClr>
                <a:schemeClr val="tx1"/>
              </a:buClr>
            </a:pPr>
            <a:r>
              <a:rPr lang="zh-CN" altLang="en-US" sz="2800" b="1" dirty="0">
                <a:latin typeface="宋体" panose="02010600030101010101" pitchFamily="2" charset="-122"/>
              </a:rPr>
              <a:t>语病较多，明显不通顺               </a:t>
            </a:r>
            <a:endParaRPr lang="zh-CN" altLang="en-US" sz="2800" b="1" dirty="0">
              <a:latin typeface="宋体" panose="02010600030101010101" pitchFamily="2" charset="-122"/>
            </a:endParaRPr>
          </a:p>
          <a:p>
            <a:pPr algn="just">
              <a:spcBef>
                <a:spcPct val="0"/>
              </a:spcBef>
              <a:spcAft>
                <a:spcPct val="50000"/>
              </a:spcAft>
              <a:buClr>
                <a:schemeClr val="tx1"/>
              </a:buClr>
            </a:pPr>
            <a:r>
              <a:rPr lang="zh-CN" altLang="en-US" sz="2800" b="1" dirty="0">
                <a:latin typeface="宋体" panose="02010600030101010101" pitchFamily="2" charset="-122"/>
              </a:rPr>
              <a:t>题名像标语口号</a:t>
            </a:r>
            <a:endParaRPr lang="zh-CN" altLang="en-US" sz="2800" b="1" dirty="0">
              <a:latin typeface="宋体" panose="02010600030101010101" pitchFamily="2" charset="-122"/>
            </a:endParaRPr>
          </a:p>
          <a:p>
            <a:pPr algn="just">
              <a:lnSpc>
                <a:spcPct val="90000"/>
              </a:lnSpc>
              <a:buNone/>
            </a:pPr>
            <a:r>
              <a:rPr lang="zh-CN" altLang="en-US" sz="2400" b="1" dirty="0">
                <a:latin typeface="宋体" panose="02010600030101010101" pitchFamily="2" charset="-122"/>
              </a:rPr>
              <a:t>       </a:t>
            </a:r>
            <a:endParaRPr lang="en-US" altLang="zh-CN"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6994" name="文本框 596993"/>
          <p:cNvSpPr txBox="1"/>
          <p:nvPr/>
        </p:nvSpPr>
        <p:spPr>
          <a:xfrm>
            <a:off x="1979613" y="908050"/>
            <a:ext cx="6457950" cy="3630613"/>
          </a:xfrm>
          <a:prstGeom prst="rect">
            <a:avLst/>
          </a:prstGeom>
          <a:noFill/>
          <a:ln w="9525">
            <a:noFill/>
          </a:ln>
        </p:spPr>
        <p:txBody>
          <a:bodyPr>
            <a:spAutoFit/>
          </a:bodyPr>
          <a:p>
            <a:pPr>
              <a:spcAft>
                <a:spcPct val="0"/>
              </a:spcAft>
              <a:buClr>
                <a:schemeClr val="accent2"/>
              </a:buClr>
              <a:buSzPct val="80000"/>
              <a:buFont typeface="Wingdings" panose="05000000000000000000" pitchFamily="2" charset="2"/>
            </a:pPr>
            <a:r>
              <a:rPr lang="zh-CN" altLang="en-US" sz="4000" dirty="0">
                <a:solidFill>
                  <a:srgbClr val="FF9900"/>
                </a:solidFill>
                <a:latin typeface="Times New Roman" panose="02020603050405020304" pitchFamily="18" charset="0"/>
                <a:ea typeface="宋体" panose="02010600030101010101" pitchFamily="2" charset="-122"/>
              </a:rPr>
              <a:t>　　　</a:t>
            </a:r>
            <a:r>
              <a:rPr lang="zh-CN" altLang="en-US" sz="3600" dirty="0">
                <a:solidFill>
                  <a:srgbClr val="FF9900"/>
                </a:solidFill>
                <a:latin typeface="宋体" panose="02010600030101010101" pitchFamily="2" charset="-122"/>
                <a:ea typeface="宋体" panose="02010600030101010101" pitchFamily="2" charset="-122"/>
              </a:rPr>
              <a:t>关键词</a:t>
            </a:r>
            <a:endParaRPr lang="zh-CN" altLang="en-US" sz="3600" dirty="0">
              <a:solidFill>
                <a:srgbClr val="FF9900"/>
              </a:solidFill>
              <a:latin typeface="宋体" panose="02010600030101010101" pitchFamily="2" charset="-122"/>
              <a:ea typeface="宋体" panose="02010600030101010101" pitchFamily="2" charset="-122"/>
            </a:endParaRPr>
          </a:p>
          <a:p>
            <a:pPr>
              <a:lnSpc>
                <a:spcPct val="150000"/>
              </a:lnSpc>
              <a:spcAft>
                <a:spcPct val="0"/>
              </a:spcAft>
              <a:buClr>
                <a:schemeClr val="tx1"/>
              </a:buClr>
              <a:buSzPct val="80000"/>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关键词的作用 </a:t>
            </a:r>
            <a:endParaRPr lang="zh-CN" altLang="en-US" dirty="0">
              <a:solidFill>
                <a:schemeClr val="tx1"/>
              </a:solidFill>
              <a:latin typeface="宋体" panose="02010600030101010101" pitchFamily="2" charset="-122"/>
              <a:ea typeface="宋体" panose="02010600030101010101" pitchFamily="2" charset="-122"/>
            </a:endParaRPr>
          </a:p>
          <a:p>
            <a:pPr>
              <a:lnSpc>
                <a:spcPct val="150000"/>
              </a:lnSpc>
              <a:spcAft>
                <a:spcPct val="0"/>
              </a:spcAft>
              <a:buClr>
                <a:schemeClr val="tx1"/>
              </a:buClr>
              <a:buSzPct val="80000"/>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关键词的类型</a:t>
            </a:r>
            <a:endParaRPr lang="zh-CN" altLang="en-US" dirty="0">
              <a:solidFill>
                <a:schemeClr val="tx1"/>
              </a:solidFill>
              <a:latin typeface="宋体" panose="02010600030101010101" pitchFamily="2" charset="-122"/>
              <a:ea typeface="宋体" panose="02010600030101010101" pitchFamily="2" charset="-122"/>
            </a:endParaRPr>
          </a:p>
          <a:p>
            <a:pPr>
              <a:lnSpc>
                <a:spcPct val="150000"/>
              </a:lnSpc>
              <a:spcAft>
                <a:spcPct val="0"/>
              </a:spcAft>
              <a:buClr>
                <a:schemeClr val="tx1"/>
              </a:buClr>
              <a:buSzPct val="80000"/>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关键词存在的问题</a:t>
            </a:r>
            <a:endParaRPr lang="zh-CN" altLang="en-US" dirty="0">
              <a:solidFill>
                <a:schemeClr val="tx1"/>
              </a:solidFill>
              <a:latin typeface="宋体" panose="02010600030101010101" pitchFamily="2" charset="-122"/>
              <a:ea typeface="宋体" panose="02010600030101010101" pitchFamily="2" charset="-122"/>
            </a:endParaRPr>
          </a:p>
        </p:txBody>
      </p:sp>
      <p:sp>
        <p:nvSpPr>
          <p:cNvPr id="596995" name="文本占位符 596994"/>
          <p:cNvSpPr>
            <a:spLocks noGrp="1"/>
          </p:cNvSpPr>
          <p:nvPr>
            <p:ph type="body" idx="4294967295"/>
          </p:nvPr>
        </p:nvSpPr>
        <p:spPr>
          <a:ln/>
        </p:spPr>
        <p:txBody>
          <a:bodyPr/>
          <a:p>
            <a:pPr algn="just">
              <a:lnSpc>
                <a:spcPct val="120000"/>
              </a:lnSpc>
              <a:buNone/>
            </a:pPr>
            <a:r>
              <a:rPr lang="zh-CN" altLang="en-US" sz="2800" dirty="0">
                <a:cs typeface="Times New Roman" panose="02020603050405020304" pitchFamily="18" charset="0"/>
              </a:rPr>
              <a:t>           </a:t>
            </a:r>
            <a:endParaRPr lang="zh-CN" altLang="en-US" sz="2800" b="1" dirty="0">
              <a:ea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文本框 394241"/>
          <p:cNvSpPr txBox="1"/>
          <p:nvPr/>
        </p:nvSpPr>
        <p:spPr>
          <a:xfrm>
            <a:off x="971550" y="1484313"/>
            <a:ext cx="5689600" cy="3595687"/>
          </a:xfrm>
          <a:prstGeom prst="rect">
            <a:avLst/>
          </a:prstGeom>
          <a:noFill/>
          <a:ln w="9525">
            <a:noFill/>
          </a:ln>
        </p:spPr>
        <p:txBody>
          <a:bodyPr>
            <a:spAutoFit/>
          </a:bodyPr>
          <a:p>
            <a:pPr>
              <a:lnSpc>
                <a:spcPct val="120000"/>
              </a:lnSpc>
              <a:spcAft>
                <a:spcPct val="0"/>
              </a:spcAft>
              <a:buClr>
                <a:schemeClr val="accent2"/>
              </a:buClr>
              <a:buSzPct val="80000"/>
              <a:buFont typeface="Wingdings" panose="05000000000000000000" pitchFamily="2" charset="2"/>
            </a:pPr>
            <a:r>
              <a:rPr lang="zh-CN" altLang="en-US" sz="3400" dirty="0">
                <a:solidFill>
                  <a:schemeClr val="tx1"/>
                </a:solidFill>
                <a:latin typeface="宋体" panose="02010600030101010101" pitchFamily="2" charset="-122"/>
                <a:ea typeface="宋体" panose="02010600030101010101" pitchFamily="2" charset="-122"/>
              </a:rPr>
              <a:t>关键词的作用</a:t>
            </a:r>
            <a:endParaRPr lang="zh-CN" altLang="en-US" sz="3400" dirty="0">
              <a:solidFill>
                <a:schemeClr val="tx1"/>
              </a:solidFill>
              <a:latin typeface="宋体" panose="02010600030101010101" pitchFamily="2" charset="-122"/>
              <a:ea typeface="宋体" panose="02010600030101010101" pitchFamily="2" charset="-122"/>
            </a:endParaRPr>
          </a:p>
          <a:p>
            <a:pPr>
              <a:lnSpc>
                <a:spcPct val="50000"/>
              </a:lnSpc>
              <a:spcAft>
                <a:spcPct val="0"/>
              </a:spcAft>
              <a:buClr>
                <a:schemeClr val="accent2"/>
              </a:buClr>
              <a:buSzPct val="80000"/>
              <a:buFont typeface="Wingdings" panose="05000000000000000000" pitchFamily="2" charset="2"/>
            </a:pPr>
            <a:endParaRPr lang="zh-CN" altLang="en-US" sz="3600" dirty="0">
              <a:solidFill>
                <a:schemeClr val="tx1"/>
              </a:solidFill>
              <a:latin typeface="宋体" panose="02010600030101010101" pitchFamily="2" charset="-122"/>
              <a:ea typeface="宋体" panose="02010600030101010101" pitchFamily="2" charset="-122"/>
            </a:endParaRPr>
          </a:p>
          <a:p>
            <a:pPr>
              <a:lnSpc>
                <a:spcPct val="120000"/>
              </a:lnSpc>
              <a:spcAft>
                <a:spcPct val="0"/>
              </a:spcAft>
              <a:buClr>
                <a:schemeClr val="tx1"/>
              </a:buClr>
              <a:buSzPct val="80000"/>
              <a:buFont typeface="Wingdings" panose="05000000000000000000" pitchFamily="2" charset="2"/>
              <a:buChar char="l"/>
            </a:pPr>
            <a:r>
              <a:rPr lang="zh-CN" altLang="en-US" sz="3000" dirty="0">
                <a:solidFill>
                  <a:schemeClr val="tx1"/>
                </a:solidFill>
                <a:latin typeface="Times New Roman" panose="02020603050405020304" pitchFamily="18" charset="0"/>
                <a:ea typeface="宋体" panose="02010600030101010101" pitchFamily="2" charset="-122"/>
              </a:rPr>
              <a:t>导读</a:t>
            </a:r>
            <a:endParaRPr lang="zh-CN" altLang="en-US" sz="3000" dirty="0">
              <a:solidFill>
                <a:schemeClr val="tx1"/>
              </a:solidFill>
              <a:latin typeface="Times New Roman" panose="02020603050405020304" pitchFamily="18" charset="0"/>
              <a:ea typeface="宋体" panose="02010600030101010101" pitchFamily="2" charset="-122"/>
            </a:endParaRPr>
          </a:p>
          <a:p>
            <a:pPr>
              <a:lnSpc>
                <a:spcPct val="120000"/>
              </a:lnSpc>
              <a:spcAft>
                <a:spcPct val="0"/>
              </a:spcAft>
              <a:buClr>
                <a:schemeClr val="tx1"/>
              </a:buClr>
              <a:buSzPct val="80000"/>
              <a:buFont typeface="Wingdings" panose="05000000000000000000" pitchFamily="2" charset="2"/>
              <a:buChar char="l"/>
            </a:pPr>
            <a:r>
              <a:rPr lang="zh-CN" altLang="en-US" sz="3000" dirty="0">
                <a:solidFill>
                  <a:schemeClr val="tx1"/>
                </a:solidFill>
                <a:latin typeface="Times New Roman" panose="02020603050405020304" pitchFamily="18" charset="0"/>
                <a:ea typeface="宋体" panose="02010600030101010101" pitchFamily="2" charset="-122"/>
              </a:rPr>
              <a:t>帮助检索</a:t>
            </a:r>
            <a:endParaRPr lang="zh-CN" altLang="en-US" sz="3000" dirty="0">
              <a:solidFill>
                <a:schemeClr val="tx1"/>
              </a:solidFill>
              <a:latin typeface="Times New Roman" panose="02020603050405020304" pitchFamily="18" charset="0"/>
              <a:ea typeface="宋体" panose="02010600030101010101" pitchFamily="2" charset="-122"/>
            </a:endParaRPr>
          </a:p>
          <a:p>
            <a:pPr>
              <a:lnSpc>
                <a:spcPct val="120000"/>
              </a:lnSpc>
              <a:spcAft>
                <a:spcPct val="0"/>
              </a:spcAft>
              <a:buClr>
                <a:schemeClr val="tx1"/>
              </a:buClr>
              <a:buSzPct val="80000"/>
              <a:buFont typeface="Wingdings" panose="05000000000000000000" pitchFamily="2" charset="2"/>
              <a:buChar char="l"/>
            </a:pPr>
            <a:r>
              <a:rPr lang="zh-CN" altLang="en-US" sz="3000" dirty="0">
                <a:solidFill>
                  <a:schemeClr val="tx1"/>
                </a:solidFill>
                <a:latin typeface="Times New Roman" panose="02020603050405020304" pitchFamily="18" charset="0"/>
                <a:ea typeface="宋体" panose="02010600030101010101" pitchFamily="2" charset="-122"/>
              </a:rPr>
              <a:t>提高成果利用率</a:t>
            </a:r>
            <a:endParaRPr lang="zh-CN" altLang="en-US" sz="3000" dirty="0">
              <a:solidFill>
                <a:schemeClr val="tx1"/>
              </a:solidFill>
              <a:latin typeface="Times New Roman" panose="02020603050405020304" pitchFamily="18" charset="0"/>
              <a:ea typeface="BatangChe" panose="02030609000101010101" pitchFamily="49"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7" name="文本框 395266"/>
          <p:cNvSpPr txBox="1"/>
          <p:nvPr/>
        </p:nvSpPr>
        <p:spPr>
          <a:xfrm>
            <a:off x="684213" y="1323975"/>
            <a:ext cx="3382962" cy="712788"/>
          </a:xfrm>
          <a:prstGeom prst="rect">
            <a:avLst/>
          </a:prstGeom>
          <a:noFill/>
          <a:ln w="9525">
            <a:noFill/>
          </a:ln>
        </p:spPr>
        <p:txBody>
          <a:bodyPr>
            <a:spAutoFit/>
          </a:bodyPr>
          <a:p>
            <a:pPr>
              <a:lnSpc>
                <a:spcPct val="120000"/>
              </a:lnSpc>
              <a:spcAft>
                <a:spcPct val="0"/>
              </a:spcAft>
              <a:buClr>
                <a:schemeClr val="accent2"/>
              </a:buClr>
              <a:buSzPct val="80000"/>
              <a:buFont typeface="Wingdings" panose="05000000000000000000" pitchFamily="2" charset="2"/>
            </a:pPr>
            <a:r>
              <a:rPr lang="zh-CN" altLang="en-US" sz="3400" dirty="0">
                <a:solidFill>
                  <a:schemeClr val="tx1"/>
                </a:solidFill>
                <a:latin typeface="宋体" panose="02010600030101010101" pitchFamily="2" charset="-122"/>
                <a:ea typeface="宋体" panose="02010600030101010101" pitchFamily="2" charset="-122"/>
              </a:rPr>
              <a:t>关键词的类型</a:t>
            </a:r>
            <a:endParaRPr lang="zh-CN" altLang="en-US" sz="3400" dirty="0">
              <a:solidFill>
                <a:schemeClr val="tx1"/>
              </a:solidFill>
              <a:latin typeface="宋体" panose="02010600030101010101" pitchFamily="2" charset="-122"/>
              <a:ea typeface="宋体" panose="02010600030101010101" pitchFamily="2" charset="-122"/>
            </a:endParaRPr>
          </a:p>
        </p:txBody>
      </p:sp>
      <p:sp>
        <p:nvSpPr>
          <p:cNvPr id="395268" name="文本框 395267"/>
          <p:cNvSpPr txBox="1"/>
          <p:nvPr/>
        </p:nvSpPr>
        <p:spPr>
          <a:xfrm>
            <a:off x="631825" y="2565400"/>
            <a:ext cx="8512175" cy="1419225"/>
          </a:xfrm>
          <a:prstGeom prst="rect">
            <a:avLst/>
          </a:prstGeom>
          <a:noFill/>
          <a:ln w="9525">
            <a:noFill/>
          </a:ln>
        </p:spPr>
        <p:txBody>
          <a:bodyPr>
            <a:spAutoFit/>
          </a:bodyPr>
          <a:p>
            <a:pPr>
              <a:lnSpc>
                <a:spcPct val="120000"/>
              </a:lnSpc>
              <a:spcAft>
                <a:spcPct val="0"/>
              </a:spcAft>
              <a:buClr>
                <a:schemeClr val="tx1"/>
              </a:buClr>
              <a:buSzPct val="80000"/>
              <a:buFont typeface="Wingdings" panose="05000000000000000000" pitchFamily="2" charset="2"/>
              <a:buChar char="l"/>
            </a:pPr>
            <a:r>
              <a:rPr lang="zh-CN" altLang="en-US" sz="3000" dirty="0">
                <a:solidFill>
                  <a:schemeClr val="tx1"/>
                </a:solidFill>
                <a:latin typeface="Times New Roman" panose="02020603050405020304" pitchFamily="18" charset="0"/>
                <a:ea typeface="宋体" panose="02010600030101010101" pitchFamily="2" charset="-122"/>
              </a:rPr>
              <a:t>正式主题词</a:t>
            </a:r>
            <a:endParaRPr lang="zh-CN" altLang="en-US" sz="3000" dirty="0">
              <a:solidFill>
                <a:schemeClr val="tx1"/>
              </a:solidFill>
              <a:latin typeface="Times New Roman" panose="02020603050405020304" pitchFamily="18" charset="0"/>
              <a:ea typeface="宋体" panose="02010600030101010101" pitchFamily="2" charset="-122"/>
            </a:endParaRPr>
          </a:p>
          <a:p>
            <a:pPr>
              <a:lnSpc>
                <a:spcPct val="120000"/>
              </a:lnSpc>
              <a:spcAft>
                <a:spcPct val="0"/>
              </a:spcAft>
              <a:buClr>
                <a:schemeClr val="tx1"/>
              </a:buClr>
              <a:buSzPct val="80000"/>
              <a:buFont typeface="Wingdings" panose="05000000000000000000" pitchFamily="2" charset="2"/>
              <a:buChar char="l"/>
            </a:pPr>
            <a:r>
              <a:rPr lang="zh-CN" altLang="en-US" sz="3000" dirty="0">
                <a:solidFill>
                  <a:schemeClr val="tx1"/>
                </a:solidFill>
                <a:latin typeface="Times New Roman" panose="02020603050405020304" pitchFamily="18" charset="0"/>
                <a:ea typeface="宋体" panose="02010600030101010101" pitchFamily="2" charset="-122"/>
              </a:rPr>
              <a:t>自由词</a:t>
            </a:r>
            <a:endParaRPr lang="zh-CN" altLang="en-US" sz="3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6277" name="标题 566276"/>
          <p:cNvSpPr>
            <a:spLocks noGrp="1"/>
          </p:cNvSpPr>
          <p:nvPr>
            <p:ph type="title"/>
          </p:nvPr>
        </p:nvSpPr>
        <p:spPr>
          <a:xfrm>
            <a:off x="250825" y="981075"/>
            <a:ext cx="8893175" cy="4835525"/>
          </a:xfrm>
          <a:ln/>
        </p:spPr>
        <p:txBody>
          <a:bodyPr lIns="92075" tIns="46038" rIns="92075" bIns="46038" anchor="ctr"/>
          <a:p>
            <a:pPr algn="l">
              <a:lnSpc>
                <a:spcPct val="150000"/>
              </a:lnSpc>
            </a:pPr>
            <a:br>
              <a:rPr lang="zh-CN" altLang="en-US" sz="4000" b="1" dirty="0">
                <a:ea typeface="黑体" panose="02010609060101010101" pitchFamily="2" charset="-122"/>
              </a:rPr>
            </a:br>
            <a:r>
              <a:rPr lang="zh-CN" altLang="en-US" b="1" dirty="0">
                <a:solidFill>
                  <a:srgbClr val="FF9900"/>
                </a:solidFill>
                <a:ea typeface="黑体" panose="02010609060101010101" pitchFamily="2" charset="-122"/>
              </a:rPr>
              <a:t>导论</a:t>
            </a:r>
            <a:br>
              <a:rPr lang="zh-CN" altLang="en-US" b="1" dirty="0">
                <a:ea typeface="黑体" panose="02010609060101010101" pitchFamily="2" charset="-122"/>
              </a:rPr>
            </a:br>
            <a:r>
              <a:rPr lang="zh-CN" altLang="en-US" sz="4000" b="1" dirty="0">
                <a:solidFill>
                  <a:schemeClr val="tx1"/>
                </a:solidFill>
                <a:ea typeface="黑体" panose="02010609060101010101" pitchFamily="2" charset="-122"/>
              </a:rPr>
              <a:t>发表论文对科学研究的意义</a:t>
            </a:r>
            <a:br>
              <a:rPr lang="zh-CN" altLang="en-US" sz="4000" b="1" dirty="0">
                <a:solidFill>
                  <a:schemeClr val="tx1"/>
                </a:solidFill>
                <a:ea typeface="黑体" panose="02010609060101010101" pitchFamily="2" charset="-122"/>
              </a:rPr>
            </a:br>
            <a:r>
              <a:rPr lang="zh-CN" altLang="en-US" sz="4000" b="1" dirty="0">
                <a:solidFill>
                  <a:schemeClr val="tx1"/>
                </a:solidFill>
                <a:ea typeface="黑体" panose="02010609060101010101" pitchFamily="2" charset="-122"/>
              </a:rPr>
              <a:t>高水平科技论文的一般标准</a:t>
            </a:r>
            <a:br>
              <a:rPr lang="zh-CN" altLang="en-US" sz="4000" b="1" dirty="0">
                <a:solidFill>
                  <a:schemeClr val="tx1"/>
                </a:solidFill>
                <a:ea typeface="黑体" panose="02010609060101010101" pitchFamily="2" charset="-122"/>
              </a:rPr>
            </a:br>
            <a:r>
              <a:rPr lang="zh-CN" altLang="en-US" sz="4000" b="1" dirty="0">
                <a:solidFill>
                  <a:schemeClr val="tx1"/>
                </a:solidFill>
                <a:ea typeface="黑体" panose="02010609060101010101" pitchFamily="2" charset="-122"/>
              </a:rPr>
              <a:t>高水平论文的学术评价作用</a:t>
            </a:r>
            <a:br>
              <a:rPr lang="zh-CN" altLang="en-US" sz="4000" b="1" dirty="0">
                <a:solidFill>
                  <a:schemeClr val="tx1"/>
                </a:solidFill>
                <a:ea typeface="黑体" panose="02010609060101010101" pitchFamily="2" charset="-122"/>
              </a:rPr>
            </a:br>
            <a:r>
              <a:rPr lang="zh-CN" altLang="en-US" sz="4000" b="1" dirty="0">
                <a:solidFill>
                  <a:schemeClr val="tx1"/>
                </a:solidFill>
                <a:ea typeface="黑体" panose="02010609060101010101" pitchFamily="2" charset="-122"/>
              </a:rPr>
              <a:t>青年作者写作中常见的问题</a:t>
            </a:r>
            <a:br>
              <a:rPr lang="zh-CN" altLang="en-US" sz="4000" b="1" dirty="0">
                <a:ea typeface="黑体" panose="02010609060101010101" pitchFamily="2" charset="-122"/>
              </a:rPr>
            </a:br>
            <a:endParaRPr lang="zh-CN" altLang="en-US" sz="4000" b="1" dirty="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文本框 396289"/>
          <p:cNvSpPr txBox="1"/>
          <p:nvPr/>
        </p:nvSpPr>
        <p:spPr>
          <a:xfrm>
            <a:off x="684213" y="1125538"/>
            <a:ext cx="8135937" cy="3170237"/>
          </a:xfrm>
          <a:prstGeom prst="rect">
            <a:avLst/>
          </a:prstGeom>
          <a:noFill/>
          <a:ln w="9525">
            <a:noFill/>
          </a:ln>
        </p:spPr>
        <p:txBody>
          <a:bodyPr>
            <a:spAutoFit/>
          </a:bodyPr>
          <a:p>
            <a:pPr>
              <a:lnSpc>
                <a:spcPct val="120000"/>
              </a:lnSpc>
              <a:spcAft>
                <a:spcPct val="0"/>
              </a:spcAft>
              <a:buClr>
                <a:schemeClr val="accent2"/>
              </a:buClr>
              <a:buSzPct val="80000"/>
              <a:buFont typeface="Wingdings" panose="05000000000000000000" pitchFamily="2" charset="2"/>
            </a:pPr>
            <a:r>
              <a:rPr lang="zh-CN" altLang="en-US" sz="2800" b="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accent2"/>
              </a:buClr>
              <a:buSzPct val="80000"/>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关键词通常应具备下述三个特点:</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具有关键性，对全文内容起串联作用</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便于检索和索引，易于计算机处理 </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必须是名词或名词性词组</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文本框 398337"/>
          <p:cNvSpPr txBox="1"/>
          <p:nvPr/>
        </p:nvSpPr>
        <p:spPr>
          <a:xfrm>
            <a:off x="468313" y="692150"/>
            <a:ext cx="7488237" cy="4873625"/>
          </a:xfrm>
          <a:prstGeom prst="rect">
            <a:avLst/>
          </a:prstGeom>
          <a:noFill/>
          <a:ln w="9525">
            <a:noFill/>
          </a:ln>
        </p:spPr>
        <p:txBody>
          <a:bodyPr>
            <a:spAutoFit/>
          </a:bodyPr>
          <a:p>
            <a:pPr>
              <a:lnSpc>
                <a:spcPct val="120000"/>
              </a:lnSpc>
              <a:buClr>
                <a:schemeClr val="accent2"/>
              </a:buClr>
              <a:buSzPct val="80000"/>
              <a:buFont typeface="Wingdings" panose="05000000000000000000" pitchFamily="2" charset="2"/>
            </a:pPr>
            <a:r>
              <a:rPr lang="zh-CN" altLang="en-US" sz="3600" dirty="0">
                <a:solidFill>
                  <a:schemeClr val="tx1"/>
                </a:solidFill>
                <a:latin typeface="宋体" panose="02010600030101010101" pitchFamily="2" charset="-122"/>
                <a:ea typeface="宋体" panose="02010600030101010101" pitchFamily="2" charset="-122"/>
              </a:rPr>
              <a:t>关键词存在的问题</a:t>
            </a:r>
            <a:endParaRPr lang="zh-CN" altLang="en-US" sz="36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关键词不关键，不能反映主题</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关键词</a:t>
            </a:r>
            <a:r>
              <a:rPr lang="zh-CN" altLang="en-US" sz="2800" dirty="0">
                <a:solidFill>
                  <a:schemeClr val="tx1"/>
                </a:solidFill>
                <a:latin typeface="Times New Roman" panose="02020603050405020304" pitchFamily="18" charset="0"/>
                <a:ea typeface="宋体" panose="02010600030101010101" pitchFamily="2" charset="-122"/>
              </a:rPr>
              <a:t>外延太大，失去检索意义</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以动词、形容词等作关键词，造成关键词</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数量庞杂和检索困难</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以字或句子作关键词</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关键词太多或太少</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文本框 399361"/>
          <p:cNvSpPr txBox="1"/>
          <p:nvPr/>
        </p:nvSpPr>
        <p:spPr>
          <a:xfrm>
            <a:off x="611188" y="1052513"/>
            <a:ext cx="8532812" cy="4679950"/>
          </a:xfrm>
          <a:prstGeom prst="rect">
            <a:avLst/>
          </a:prstGeom>
          <a:noFill/>
          <a:ln w="12700">
            <a:noFill/>
          </a:ln>
        </p:spPr>
        <p:txBody>
          <a:bodyPr>
            <a:spAutoFit/>
          </a:bodyPr>
          <a:p>
            <a:pPr algn="ctr">
              <a:spcAft>
                <a:spcPct val="0"/>
              </a:spcAft>
            </a:pPr>
            <a:r>
              <a:rPr lang="zh-CN" altLang="en-US" sz="3600" dirty="0">
                <a:solidFill>
                  <a:srgbClr val="FF9900"/>
                </a:solidFill>
                <a:latin typeface="宋体" panose="02010600030101010101" pitchFamily="2" charset="-122"/>
                <a:ea typeface="宋体" panose="02010600030101010101" pitchFamily="2" charset="-122"/>
              </a:rPr>
              <a:t>摘  要</a:t>
            </a:r>
            <a:endParaRPr lang="zh-CN" altLang="en-US" sz="3600" dirty="0">
              <a:solidFill>
                <a:srgbClr val="FF9900"/>
              </a:solidFill>
              <a:latin typeface="宋体" panose="02010600030101010101" pitchFamily="2" charset="-122"/>
              <a:ea typeface="宋体" panose="02010600030101010101" pitchFamily="2" charset="-122"/>
            </a:endParaRPr>
          </a:p>
          <a:p>
            <a:pPr>
              <a:lnSpc>
                <a:spcPct val="20000"/>
              </a:lnSpc>
              <a:spcAft>
                <a:spcPct val="0"/>
              </a:spcAft>
            </a:pPr>
            <a:endParaRPr lang="zh-CN" altLang="en-US" sz="3600" dirty="0">
              <a:solidFill>
                <a:srgbClr val="FF9900"/>
              </a:solidFill>
              <a:latin typeface="宋体" panose="02010600030101010101" pitchFamily="2" charset="-122"/>
              <a:ea typeface="宋体" panose="02010600030101010101" pitchFamily="2" charset="-122"/>
            </a:endParaRPr>
          </a:p>
          <a:p>
            <a:pPr>
              <a:lnSpc>
                <a:spcPct val="120000"/>
              </a:lnSpc>
              <a:spcAft>
                <a:spcPct val="0"/>
              </a:spcAft>
              <a:buClr>
                <a:schemeClr val="tx1"/>
              </a:buClr>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摘要是论文的重要组成部分，是论文的核心</a:t>
            </a:r>
            <a:endParaRPr lang="zh-CN" altLang="en-US" b="0" dirty="0">
              <a:solidFill>
                <a:schemeClr val="tx1"/>
              </a:solidFill>
              <a:latin typeface="宋体" panose="02010600030101010101" pitchFamily="2" charset="-122"/>
              <a:ea typeface="宋体" panose="02010600030101010101" pitchFamily="2" charset="-122"/>
            </a:endParaRPr>
          </a:p>
          <a:p>
            <a:pPr>
              <a:lnSpc>
                <a:spcPct val="120000"/>
              </a:lnSpc>
              <a:spcAft>
                <a:spcPct val="0"/>
              </a:spcAft>
              <a:buClr>
                <a:schemeClr val="tx1"/>
              </a:buClr>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以提供文献内容梗概为目的</a:t>
            </a:r>
            <a:r>
              <a:rPr lang="zh-CN" altLang="en-US" b="0" dirty="0">
                <a:solidFill>
                  <a:schemeClr val="tx1"/>
                </a:solidFill>
                <a:latin typeface="Times New Roman" panose="02020603050405020304" pitchFamily="18" charset="0"/>
                <a:ea typeface="宋体" panose="02010600030101010101" pitchFamily="2" charset="-122"/>
              </a:rPr>
              <a:t>, </a:t>
            </a:r>
            <a:r>
              <a:rPr lang="zh-CN" altLang="en-US" b="0" dirty="0">
                <a:solidFill>
                  <a:schemeClr val="tx1"/>
                </a:solidFill>
                <a:latin typeface="宋体" panose="02010600030101010101" pitchFamily="2" charset="-122"/>
                <a:ea typeface="宋体" panose="02010600030101010101" pitchFamily="2" charset="-122"/>
              </a:rPr>
              <a:t>不加评论和补充解释</a:t>
            </a:r>
            <a:r>
              <a:rPr lang="zh-CN" altLang="en-US" b="0" dirty="0">
                <a:solidFill>
                  <a:schemeClr val="tx1"/>
                </a:solidFill>
                <a:latin typeface="Times New Roman" panose="02020603050405020304" pitchFamily="18" charset="0"/>
                <a:ea typeface="宋体" panose="02010600030101010101" pitchFamily="2" charset="-122"/>
              </a:rPr>
              <a:t>, </a:t>
            </a:r>
            <a:r>
              <a:rPr lang="zh-CN" altLang="en-US" b="0" dirty="0">
                <a:solidFill>
                  <a:schemeClr val="tx1"/>
                </a:solidFill>
                <a:latin typeface="宋体" panose="02010600030101010101" pitchFamily="2" charset="-122"/>
                <a:ea typeface="宋体" panose="02010600030101010101" pitchFamily="2" charset="-122"/>
              </a:rPr>
              <a:t>简明、确切地记叙文献重要内容的短文</a:t>
            </a:r>
            <a:endParaRPr lang="zh-CN" altLang="en-US" b="0" dirty="0">
              <a:solidFill>
                <a:schemeClr val="tx1"/>
              </a:solidFill>
              <a:latin typeface="Times New Roman" panose="02020603050405020304" pitchFamily="18" charset="0"/>
              <a:ea typeface="宋体" panose="02010600030101010101" pitchFamily="2" charset="-122"/>
            </a:endParaRPr>
          </a:p>
          <a:p>
            <a:pPr>
              <a:lnSpc>
                <a:spcPct val="120000"/>
              </a:lnSpc>
              <a:spcAft>
                <a:spcPct val="0"/>
              </a:spcAft>
              <a:buClr>
                <a:schemeClr val="tx1"/>
              </a:buClr>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摘要总是以现在时表述，以保持其新鲜和当前状态</a:t>
            </a:r>
            <a:endParaRPr lang="zh-CN" altLang="en-US" b="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8258" name="文本框 608257"/>
          <p:cNvSpPr txBox="1"/>
          <p:nvPr/>
        </p:nvSpPr>
        <p:spPr>
          <a:xfrm>
            <a:off x="611188" y="1052513"/>
            <a:ext cx="7999412" cy="5168900"/>
          </a:xfrm>
          <a:prstGeom prst="rect">
            <a:avLst/>
          </a:prstGeom>
          <a:noFill/>
          <a:ln w="12700">
            <a:noFill/>
          </a:ln>
        </p:spPr>
        <p:txBody>
          <a:bodyPr>
            <a:spAutoFit/>
          </a:bodyPr>
          <a:p>
            <a:pPr>
              <a:spcAft>
                <a:spcPct val="0"/>
              </a:spcAft>
            </a:pPr>
            <a:r>
              <a:rPr lang="zh-CN" altLang="en-US" sz="3600" dirty="0">
                <a:solidFill>
                  <a:schemeClr val="tx1"/>
                </a:solidFill>
                <a:latin typeface="宋体" panose="02010600030101010101" pitchFamily="2" charset="-122"/>
                <a:ea typeface="宋体" panose="02010600030101010101" pitchFamily="2" charset="-122"/>
              </a:rPr>
              <a:t>摘要的作用</a:t>
            </a:r>
            <a:endParaRPr lang="zh-CN" altLang="en-US" sz="3600" dirty="0">
              <a:solidFill>
                <a:schemeClr val="tx1"/>
              </a:solidFill>
              <a:latin typeface="宋体" panose="02010600030101010101" pitchFamily="2" charset="-122"/>
              <a:ea typeface="宋体" panose="02010600030101010101" pitchFamily="2" charset="-122"/>
            </a:endParaRPr>
          </a:p>
          <a:p>
            <a:pPr>
              <a:lnSpc>
                <a:spcPct val="20000"/>
              </a:lnSpc>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a:lnSpc>
                <a:spcPct val="120000"/>
              </a:lnSpc>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使题名更为清楚</a:t>
            </a:r>
            <a:endParaRPr lang="zh-CN" altLang="en-US" b="0" dirty="0">
              <a:solidFill>
                <a:schemeClr val="tx1"/>
              </a:solidFill>
              <a:latin typeface="宋体" panose="02010600030101010101" pitchFamily="2" charset="-122"/>
              <a:ea typeface="宋体" panose="02010600030101010101" pitchFamily="2" charset="-122"/>
            </a:endParaRPr>
          </a:p>
          <a:p>
            <a:pPr>
              <a:lnSpc>
                <a:spcPct val="120000"/>
              </a:lnSpc>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提供作者科学贡献的细节</a:t>
            </a:r>
            <a:endParaRPr lang="zh-CN" altLang="en-US" b="0" dirty="0">
              <a:solidFill>
                <a:schemeClr val="tx1"/>
              </a:solidFill>
              <a:latin typeface="宋体" panose="02010600030101010101" pitchFamily="2" charset="-122"/>
              <a:ea typeface="宋体" panose="02010600030101010101" pitchFamily="2" charset="-122"/>
            </a:endParaRPr>
          </a:p>
          <a:p>
            <a:pPr>
              <a:lnSpc>
                <a:spcPct val="120000"/>
              </a:lnSpc>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帮助读者判断论文是否值得阅读</a:t>
            </a:r>
            <a:endParaRPr lang="zh-CN" altLang="en-US" b="0" dirty="0">
              <a:solidFill>
                <a:schemeClr val="tx1"/>
              </a:solidFill>
              <a:latin typeface="宋体" panose="02010600030101010101" pitchFamily="2" charset="-122"/>
              <a:ea typeface="宋体" panose="02010600030101010101" pitchFamily="2" charset="-122"/>
            </a:endParaRPr>
          </a:p>
          <a:p>
            <a:pPr>
              <a:lnSpc>
                <a:spcPct val="120000"/>
              </a:lnSpc>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帮助读者快速了解论文内容梗概</a:t>
            </a:r>
            <a:endParaRPr lang="zh-CN" altLang="en-US" b="0" dirty="0">
              <a:solidFill>
                <a:schemeClr val="tx1"/>
              </a:solidFill>
              <a:latin typeface="宋体" panose="02010600030101010101" pitchFamily="2" charset="-122"/>
              <a:ea typeface="宋体" panose="02010600030101010101" pitchFamily="2" charset="-122"/>
            </a:endParaRPr>
          </a:p>
          <a:p>
            <a:pPr>
              <a:lnSpc>
                <a:spcPct val="120000"/>
              </a:lnSpc>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帮助读者评估论文的难易程度</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7234" name="文本框 607233"/>
          <p:cNvSpPr txBox="1"/>
          <p:nvPr/>
        </p:nvSpPr>
        <p:spPr>
          <a:xfrm>
            <a:off x="611188" y="1052513"/>
            <a:ext cx="7999412" cy="3022600"/>
          </a:xfrm>
          <a:prstGeom prst="rect">
            <a:avLst/>
          </a:prstGeom>
          <a:noFill/>
          <a:ln w="12700">
            <a:noFill/>
          </a:ln>
        </p:spPr>
        <p:txBody>
          <a:bodyPr>
            <a:spAutoFit/>
          </a:bodyPr>
          <a:p>
            <a:pPr>
              <a:spcAft>
                <a:spcPct val="0"/>
              </a:spcAft>
            </a:pPr>
            <a:r>
              <a:rPr lang="zh-CN" altLang="en-US" sz="3600" dirty="0">
                <a:solidFill>
                  <a:schemeClr val="tx1"/>
                </a:solidFill>
                <a:latin typeface="宋体" panose="02010600030101010101" pitchFamily="2" charset="-122"/>
                <a:ea typeface="宋体" panose="02010600030101010101" pitchFamily="2" charset="-122"/>
              </a:rPr>
              <a:t>摘要的类型</a:t>
            </a:r>
            <a:endParaRPr lang="zh-CN" altLang="en-US" sz="3600" dirty="0">
              <a:solidFill>
                <a:schemeClr val="tx1"/>
              </a:solidFill>
              <a:latin typeface="宋体" panose="02010600030101010101" pitchFamily="2" charset="-122"/>
              <a:ea typeface="宋体" panose="02010600030101010101" pitchFamily="2" charset="-122"/>
            </a:endParaRPr>
          </a:p>
          <a:p>
            <a:pPr>
              <a:lnSpc>
                <a:spcPct val="20000"/>
              </a:lnSpc>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a:lnSpc>
                <a:spcPct val="120000"/>
              </a:lnSpc>
              <a:spcAft>
                <a:spcPct val="0"/>
              </a:spcAft>
            </a:pPr>
            <a:r>
              <a:rPr lang="zh-CN" altLang="en-US" b="0" dirty="0">
                <a:solidFill>
                  <a:schemeClr val="tx1"/>
                </a:solidFill>
                <a:latin typeface="宋体" panose="02010600030101010101" pitchFamily="2" charset="-122"/>
                <a:ea typeface="宋体" panose="02010600030101010101" pitchFamily="2" charset="-122"/>
              </a:rPr>
              <a:t>    </a:t>
            </a:r>
            <a:r>
              <a:rPr lang="zh-CN" altLang="en-US"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根据论文内容的不同</a:t>
            </a:r>
            <a:r>
              <a:rPr lang="zh-CN" altLang="en-US"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摘要可分为以下三大类</a:t>
            </a:r>
            <a:r>
              <a:rPr lang="zh-CN" altLang="en-US"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报道性摘要、指示性摘要和报道</a:t>
            </a:r>
            <a:r>
              <a:rPr lang="zh-CN" altLang="en-US"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指示性摘要</a:t>
            </a:r>
            <a:r>
              <a:rPr lang="zh-CN" altLang="en-US" sz="2400" dirty="0">
                <a:solidFill>
                  <a:schemeClr val="tx1"/>
                </a:solidFill>
                <a:latin typeface="宋体" panose="02010600030101010101" pitchFamily="2" charset="-122"/>
                <a:ea typeface="宋体" panose="02010600030101010101" pitchFamily="2" charset="-122"/>
              </a:rPr>
              <a:t>。</a:t>
            </a:r>
            <a:r>
              <a:rPr lang="zh-CN" altLang="en-US" sz="2400" dirty="0">
                <a:solidFill>
                  <a:schemeClr val="tx1"/>
                </a:solidFill>
                <a:latin typeface="Times New Roman" panose="02020603050405020304" pitchFamily="18" charset="0"/>
                <a:ea typeface="宋体" panose="02010600030101010101" pitchFamily="2" charset="-122"/>
              </a:rPr>
              <a:t> </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9762" name="文本框 629761"/>
          <p:cNvSpPr txBox="1"/>
          <p:nvPr/>
        </p:nvSpPr>
        <p:spPr>
          <a:xfrm>
            <a:off x="611188" y="1052513"/>
            <a:ext cx="8353425" cy="4741862"/>
          </a:xfrm>
          <a:prstGeom prst="rect">
            <a:avLst/>
          </a:prstGeom>
          <a:noFill/>
          <a:ln w="12700">
            <a:noFill/>
          </a:ln>
        </p:spPr>
        <p:txBody>
          <a:bodyPr>
            <a:spAutoFit/>
          </a:bodyPr>
          <a:p>
            <a:pPr>
              <a:spcAft>
                <a:spcPct val="0"/>
              </a:spcAft>
            </a:pPr>
            <a:r>
              <a:rPr lang="zh-CN" altLang="en-US" dirty="0">
                <a:solidFill>
                  <a:schemeClr val="tx1"/>
                </a:solidFill>
                <a:latin typeface="宋体" panose="02010600030101010101" pitchFamily="2" charset="-122"/>
                <a:ea typeface="宋体" panose="02010600030101010101" pitchFamily="2" charset="-122"/>
              </a:rPr>
              <a:t>报道性摘要</a:t>
            </a:r>
            <a:endParaRPr lang="zh-CN" altLang="en-US" dirty="0">
              <a:solidFill>
                <a:schemeClr val="tx1"/>
              </a:solidFill>
              <a:latin typeface="宋体" panose="02010600030101010101" pitchFamily="2" charset="-122"/>
              <a:ea typeface="宋体" panose="02010600030101010101" pitchFamily="2" charset="-122"/>
            </a:endParaRPr>
          </a:p>
          <a:p>
            <a:pPr>
              <a:lnSpc>
                <a:spcPct val="125000"/>
              </a:lnSpc>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报道性摘要是指明一次文献的主题范围及内容梗概的简明摘要，在有限的字数内向读者提供尽可能多的定性或定量的信息，充分反映该研究的创新之处。</a:t>
            </a:r>
            <a:endParaRPr lang="zh-CN" altLang="en-US" sz="2800" dirty="0">
              <a:solidFill>
                <a:schemeClr val="tx1"/>
              </a:solidFill>
              <a:latin typeface="宋体" panose="02010600030101010101" pitchFamily="2" charset="-122"/>
              <a:ea typeface="宋体" panose="02010600030101010101" pitchFamily="2" charset="-122"/>
            </a:endParaRPr>
          </a:p>
          <a:p>
            <a:pPr>
              <a:lnSpc>
                <a:spcPct val="125000"/>
              </a:lnSpc>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报道性摘要必须包含原文的主要信息，具有独立性和自明性；反映新内容和作者特别强调的观点；排除在本学科领域已成为常识的内容；不简单地重复题名中已有的信息，采用第三人称的写法。</a:t>
            </a:r>
            <a:r>
              <a:rPr lang="zh-CN" altLang="en-US" sz="2800" dirty="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0786" name="文本框 630785"/>
          <p:cNvSpPr txBox="1"/>
          <p:nvPr/>
        </p:nvSpPr>
        <p:spPr>
          <a:xfrm>
            <a:off x="611188" y="1052513"/>
            <a:ext cx="7999412" cy="3262312"/>
          </a:xfrm>
          <a:prstGeom prst="rect">
            <a:avLst/>
          </a:prstGeom>
          <a:noFill/>
          <a:ln w="12700">
            <a:noFill/>
          </a:ln>
        </p:spPr>
        <p:txBody>
          <a:bodyPr>
            <a:spAutoFit/>
          </a:bodyPr>
          <a:p>
            <a:pPr>
              <a:spcAft>
                <a:spcPct val="0"/>
              </a:spcAft>
            </a:pPr>
            <a:r>
              <a:rPr lang="zh-CN" altLang="en-US" dirty="0">
                <a:solidFill>
                  <a:schemeClr val="tx1"/>
                </a:solidFill>
                <a:latin typeface="宋体" panose="02010600030101010101" pitchFamily="2" charset="-122"/>
                <a:ea typeface="宋体" panose="02010600030101010101" pitchFamily="2" charset="-122"/>
              </a:rPr>
              <a:t>指示性摘要</a:t>
            </a:r>
            <a:endParaRPr lang="zh-CN" altLang="en-US" dirty="0">
              <a:solidFill>
                <a:schemeClr val="tx1"/>
              </a:solidFill>
              <a:latin typeface="宋体" panose="02010600030101010101" pitchFamily="2" charset="-122"/>
              <a:ea typeface="宋体" panose="02010600030101010101" pitchFamily="2" charset="-122"/>
            </a:endParaRPr>
          </a:p>
          <a:p>
            <a:pPr>
              <a:lnSpc>
                <a:spcPct val="125000"/>
              </a:lnSpc>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指示性摘要是对标题的扩大或是对标题的补充说明，只要简明地阐述论题的涉及范围、研究目的、研究方向、主要结果或主要原理等即可。 </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1810" name="文本框 631809"/>
          <p:cNvSpPr txBox="1"/>
          <p:nvPr/>
        </p:nvSpPr>
        <p:spPr>
          <a:xfrm>
            <a:off x="611188" y="1052513"/>
            <a:ext cx="7999412" cy="3506787"/>
          </a:xfrm>
          <a:prstGeom prst="rect">
            <a:avLst/>
          </a:prstGeom>
          <a:noFill/>
          <a:ln w="12700">
            <a:noFill/>
          </a:ln>
        </p:spPr>
        <p:txBody>
          <a:bodyPr>
            <a:spAutoFit/>
          </a:bodyPr>
          <a:p>
            <a:pPr>
              <a:spcAft>
                <a:spcPct val="0"/>
              </a:spcAft>
            </a:pPr>
            <a:r>
              <a:rPr lang="zh-CN" altLang="en-US" dirty="0">
                <a:solidFill>
                  <a:schemeClr val="tx1"/>
                </a:solidFill>
                <a:latin typeface="宋体" panose="02010600030101010101" pitchFamily="2" charset="-122"/>
                <a:ea typeface="宋体" panose="02010600030101010101" pitchFamily="2" charset="-122"/>
              </a:rPr>
              <a:t>报道</a:t>
            </a:r>
            <a:r>
              <a:rPr lang="zh-CN" altLang="en-US" dirty="0">
                <a:solidFill>
                  <a:schemeClr val="tx1"/>
                </a:solidFill>
                <a:latin typeface="Times New Roman" panose="02020603050405020304" pitchFamily="18" charset="0"/>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指示性摘要</a:t>
            </a:r>
            <a:endParaRPr lang="zh-CN" altLang="en-US" dirty="0">
              <a:solidFill>
                <a:schemeClr val="tx1"/>
              </a:solidFill>
              <a:latin typeface="宋体" panose="02010600030101010101" pitchFamily="2" charset="-122"/>
              <a:ea typeface="宋体" panose="02010600030101010101" pitchFamily="2" charset="-122"/>
            </a:endParaRPr>
          </a:p>
          <a:p>
            <a:pPr>
              <a:lnSpc>
                <a:spcPct val="125000"/>
              </a:lnSpc>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报道</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指示性摘要是将原始文献中信息价值高的部分写成报道性摘要，其余部分则写成指示性摘要，起到检索、报道作用。</a:t>
            </a:r>
            <a:endParaRPr lang="zh-CN" altLang="en-US" dirty="0">
              <a:solidFill>
                <a:schemeClr val="tx1"/>
              </a:solidFill>
              <a:latin typeface="宋体" panose="02010600030101010101" pitchFamily="2" charset="-122"/>
              <a:ea typeface="宋体" panose="02010600030101010101" pitchFamily="2" charset="-122"/>
            </a:endParaRPr>
          </a:p>
          <a:p>
            <a:pPr>
              <a:lnSpc>
                <a:spcPct val="125000"/>
              </a:lnSpc>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兼具报道性摘要和指示性摘要二者的特点。</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6" name="文本框 392195"/>
          <p:cNvSpPr txBox="1"/>
          <p:nvPr/>
        </p:nvSpPr>
        <p:spPr>
          <a:xfrm>
            <a:off x="468313" y="620713"/>
            <a:ext cx="8675687" cy="5081587"/>
          </a:xfrm>
          <a:prstGeom prst="rect">
            <a:avLst/>
          </a:prstGeom>
          <a:noFill/>
          <a:ln w="12700">
            <a:noFill/>
          </a:ln>
        </p:spPr>
        <p:txBody>
          <a:bodyPr>
            <a:spAutoFit/>
          </a:bodyPr>
          <a:p>
            <a:r>
              <a:rPr lang="zh-CN" altLang="en-US" sz="3600" dirty="0">
                <a:solidFill>
                  <a:schemeClr val="tx1"/>
                </a:solidFill>
                <a:latin typeface="宋体" panose="02010600030101010101" pitchFamily="2" charset="-122"/>
                <a:ea typeface="宋体" panose="02010600030101010101" pitchFamily="2" charset="-122"/>
              </a:rPr>
              <a:t>摘要的基本内容</a:t>
            </a:r>
            <a:r>
              <a:rPr lang="zh-CN" altLang="en-US" sz="2400" b="0" dirty="0">
                <a:solidFill>
                  <a:schemeClr val="tx1"/>
                </a:solidFill>
                <a:latin typeface="Times New Roman" panose="02020603050405020304" pitchFamily="18" charset="0"/>
                <a:ea typeface="宋体" panose="02010600030101010101" pitchFamily="2" charset="-122"/>
              </a:rPr>
              <a:t> </a:t>
            </a:r>
            <a:endParaRPr lang="zh-CN" altLang="en-US" sz="2400" b="0" dirty="0">
              <a:solidFill>
                <a:schemeClr val="tx1"/>
              </a:solidFill>
              <a:latin typeface="宋体" panose="02010600030101010101" pitchFamily="2" charset="-122"/>
              <a:ea typeface="宋体" panose="02010600030101010101" pitchFamily="2" charset="-122"/>
            </a:endParaRPr>
          </a:p>
          <a:p>
            <a:pPr algn="just">
              <a:lnSpc>
                <a:spcPct val="125000"/>
              </a:lnSpc>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目的</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研究工作的前提、目的和任务</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主题范围</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方法</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理论、条件、材料、手段、装备、程序等</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结果</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观察、实验的结果</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数据</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得到的效果</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性能等</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结论</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结果的分析、比较、评价、应用</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提出的问题</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今后的课题</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假设</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启发</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建议</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预测等</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pP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9282" name="文本框 609281"/>
          <p:cNvSpPr txBox="1"/>
          <p:nvPr/>
        </p:nvSpPr>
        <p:spPr>
          <a:xfrm>
            <a:off x="395288" y="598488"/>
            <a:ext cx="8748712" cy="5405437"/>
          </a:xfrm>
          <a:prstGeom prst="rect">
            <a:avLst/>
          </a:prstGeom>
          <a:noFill/>
          <a:ln w="12700">
            <a:noFill/>
          </a:ln>
        </p:spPr>
        <p:txBody>
          <a:bodyPr>
            <a:spAutoFit/>
          </a:bodyPr>
          <a:p>
            <a:r>
              <a:rPr lang="zh-CN" altLang="en-US" sz="3600" dirty="0">
                <a:solidFill>
                  <a:schemeClr val="tx1"/>
                </a:solidFill>
                <a:latin typeface="宋体" panose="02010600030101010101" pitchFamily="2" charset="-122"/>
                <a:ea typeface="宋体" panose="02010600030101010101" pitchFamily="2" charset="-122"/>
              </a:rPr>
              <a:t>摘要的撰写要求</a:t>
            </a:r>
            <a:endParaRPr lang="zh-CN" altLang="en-US" sz="2400" b="0" dirty="0">
              <a:solidFill>
                <a:schemeClr val="tx1"/>
              </a:solidFill>
              <a:latin typeface="宋体" panose="02010600030101010101" pitchFamily="2" charset="-122"/>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摘要有</a:t>
            </a:r>
            <a:r>
              <a:rPr lang="en-US" altLang="zh-CN" sz="2800">
                <a:solidFill>
                  <a:schemeClr val="tx1"/>
                </a:solidFill>
                <a:latin typeface="Times New Roman" panose="02020603050405020304" pitchFamily="18" charset="0"/>
                <a:ea typeface="宋体" panose="02010600030101010101" pitchFamily="2" charset="-122"/>
              </a:rPr>
              <a:t>4</a:t>
            </a:r>
            <a:r>
              <a:rPr lang="zh-CN" altLang="en-US" sz="2800" dirty="0">
                <a:solidFill>
                  <a:schemeClr val="tx1"/>
                </a:solidFill>
                <a:latin typeface="Times New Roman" panose="02020603050405020304" pitchFamily="18" charset="0"/>
                <a:ea typeface="宋体" panose="02010600030101010101" pitchFamily="2" charset="-122"/>
              </a:rPr>
              <a:t>个部分，表示作者贡献的部分应该最详尽</a:t>
            </a:r>
            <a:endParaRPr lang="zh-CN" altLang="en-US" sz="2800" dirty="0">
              <a:solidFill>
                <a:schemeClr val="tx1"/>
              </a:solidFill>
              <a:latin typeface="宋体" panose="02010600030101010101" pitchFamily="2" charset="-122"/>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摘要应完全重复题名中的单词</a:t>
            </a:r>
            <a:endParaRPr lang="zh-CN" altLang="en-US" sz="2800" dirty="0">
              <a:solidFill>
                <a:schemeClr val="tx1"/>
              </a:solidFill>
              <a:latin typeface="宋体" panose="02010600030101010101" pitchFamily="2" charset="-122"/>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在摘要的头两三句中扩展题名</a:t>
            </a:r>
            <a:endParaRPr lang="zh-CN" altLang="en-US" sz="2800" dirty="0">
              <a:solidFill>
                <a:schemeClr val="tx1"/>
              </a:solidFill>
              <a:latin typeface="宋体" panose="02010600030101010101" pitchFamily="2" charset="-122"/>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摘要需要提出问题，但不需要证明其重要性</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（这是引言的内容）；需要说明结果的重要性</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（潜在影响）</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pP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0178" name="标题 690177"/>
          <p:cNvSpPr>
            <a:spLocks noGrp="1"/>
          </p:cNvSpPr>
          <p:nvPr>
            <p:ph type="title"/>
          </p:nvPr>
        </p:nvSpPr>
        <p:spPr>
          <a:xfrm>
            <a:off x="250825" y="476250"/>
            <a:ext cx="8281988" cy="4835525"/>
          </a:xfrm>
          <a:ln/>
        </p:spPr>
        <p:txBody>
          <a:bodyPr lIns="92075" tIns="46038" rIns="92075" bIns="46038" anchor="ctr"/>
          <a:p>
            <a:pPr algn="l">
              <a:lnSpc>
                <a:spcPct val="200000"/>
              </a:lnSpc>
            </a:pPr>
            <a:br>
              <a:rPr lang="zh-CN" altLang="en-US" sz="4000" b="1" dirty="0">
                <a:ea typeface="黑体" panose="02010609060101010101" pitchFamily="2" charset="-122"/>
              </a:rPr>
            </a:br>
            <a:r>
              <a:rPr lang="zh-CN" altLang="en-US" sz="4000" b="1" dirty="0">
                <a:ea typeface="黑体" panose="02010609060101010101" pitchFamily="2" charset="-122"/>
              </a:rPr>
              <a:t>论文写作</a:t>
            </a:r>
            <a:br>
              <a:rPr lang="zh-CN" altLang="en-US" sz="4000" b="1" dirty="0">
                <a:ea typeface="黑体" panose="02010609060101010101" pitchFamily="2" charset="-122"/>
              </a:rPr>
            </a:br>
            <a:r>
              <a:rPr lang="zh-CN" altLang="en-US" sz="4000" b="1" dirty="0">
                <a:ea typeface="黑体" panose="02010609060101010101" pitchFamily="2" charset="-122"/>
              </a:rPr>
              <a:t>论文投稿与发表</a:t>
            </a:r>
            <a:br>
              <a:rPr lang="zh-CN" altLang="en-US" sz="4000" b="1" dirty="0">
                <a:ea typeface="黑体" panose="02010609060101010101" pitchFamily="2" charset="-122"/>
              </a:rPr>
            </a:br>
            <a:r>
              <a:rPr lang="zh-CN" altLang="en-US" sz="4000" b="1" dirty="0">
                <a:ea typeface="黑体" panose="02010609060101010101" pitchFamily="2" charset="-122"/>
              </a:rPr>
              <a:t>相关学报推介</a:t>
            </a:r>
            <a:br>
              <a:rPr lang="zh-CN" altLang="en-US" sz="4000" b="1" dirty="0">
                <a:ea typeface="黑体" panose="02010609060101010101" pitchFamily="2" charset="-122"/>
              </a:rPr>
            </a:br>
            <a:br>
              <a:rPr lang="zh-CN" altLang="en-US" sz="4000" b="1" dirty="0">
                <a:ea typeface="黑体" panose="02010609060101010101" pitchFamily="2" charset="-122"/>
              </a:rPr>
            </a:br>
            <a:endParaRPr lang="zh-CN" altLang="en-US" sz="4000" b="1" dirty="0">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3090" name="文本框 473089"/>
          <p:cNvSpPr txBox="1"/>
          <p:nvPr/>
        </p:nvSpPr>
        <p:spPr>
          <a:xfrm>
            <a:off x="1187450" y="1125538"/>
            <a:ext cx="6351588" cy="4946650"/>
          </a:xfrm>
          <a:prstGeom prst="rect">
            <a:avLst/>
          </a:prstGeom>
          <a:noFill/>
          <a:ln w="12700">
            <a:noFill/>
          </a:ln>
        </p:spPr>
        <p:txBody>
          <a:bodyPr>
            <a:spAutoFit/>
          </a:bodyPr>
          <a:p>
            <a:pPr algn="just">
              <a:spcAft>
                <a:spcPct val="0"/>
              </a:spcAft>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3600" dirty="0">
                <a:solidFill>
                  <a:schemeClr val="tx1"/>
                </a:solidFill>
                <a:latin typeface="宋体" panose="02010600030101010101" pitchFamily="2" charset="-122"/>
                <a:ea typeface="宋体" panose="02010600030101010101" pitchFamily="2" charset="-122"/>
              </a:rPr>
              <a:t>摘要的</a:t>
            </a:r>
            <a:r>
              <a:rPr lang="zh-CN" altLang="en-US" sz="3600" dirty="0">
                <a:solidFill>
                  <a:schemeClr val="tx1"/>
                </a:solidFill>
                <a:latin typeface="Times New Roman" panose="02020603050405020304" pitchFamily="18" charset="0"/>
                <a:ea typeface="宋体" panose="02010600030101010101" pitchFamily="2" charset="-122"/>
              </a:rPr>
              <a:t>常见问题</a:t>
            </a:r>
            <a:endParaRPr lang="zh-CN" altLang="en-US" sz="3600" dirty="0">
              <a:solidFill>
                <a:schemeClr val="tx1"/>
              </a:solidFill>
              <a:latin typeface="Times New Roman" panose="02020603050405020304" pitchFamily="18" charset="0"/>
              <a:ea typeface="宋体" panose="02010600030101010101" pitchFamily="2" charset="-122"/>
            </a:endParaRPr>
          </a:p>
          <a:p>
            <a:pPr algn="just">
              <a:spcAft>
                <a:spcPct val="0"/>
              </a:spcAft>
            </a:pPr>
            <a:endParaRPr lang="zh-CN" altLang="en-US" sz="20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摘要太长</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摘要太短</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摘要太笼统，未包括4要素</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层次不清，语言不顺</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包含自我评价</a:t>
            </a:r>
            <a:endParaRPr lang="zh-CN" altLang="en-US" sz="2800" dirty="0">
              <a:solidFill>
                <a:schemeClr val="tx1"/>
              </a:solidFill>
              <a:latin typeface="Times New Roman" panose="02020603050405020304" pitchFamily="18" charset="0"/>
              <a:ea typeface="宋体" panose="02010600030101010101" pitchFamily="2" charset="-122"/>
            </a:endParaRPr>
          </a:p>
          <a:p>
            <a:pPr algn="just">
              <a:spcAft>
                <a:spcPct val="0"/>
              </a:spcAft>
            </a:pP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矩形 347137"/>
          <p:cNvSpPr/>
          <p:nvPr/>
        </p:nvSpPr>
        <p:spPr>
          <a:xfrm>
            <a:off x="2411413" y="1412875"/>
            <a:ext cx="4297362" cy="4344988"/>
          </a:xfrm>
          <a:prstGeom prst="rect">
            <a:avLst/>
          </a:prstGeom>
          <a:noFill/>
          <a:ln w="12700">
            <a:noFill/>
          </a:ln>
        </p:spPr>
        <p:txBody>
          <a:bodyPr>
            <a:spAutoFit/>
          </a:bodyPr>
          <a:p>
            <a:pPr indent="266700" eaLnBrk="0" hangingPunct="0">
              <a:spcBef>
                <a:spcPct val="0"/>
              </a:spcBef>
              <a:spcAft>
                <a:spcPct val="0"/>
              </a:spcAft>
            </a:pPr>
            <a:r>
              <a:rPr lang="zh-CN" altLang="en-US" sz="3600" dirty="0">
                <a:latin typeface="宋体" panose="02010600030101010101" pitchFamily="2" charset="-122"/>
                <a:ea typeface="宋体" panose="02010600030101010101" pitchFamily="2" charset="-122"/>
              </a:rPr>
              <a:t>正文</a:t>
            </a:r>
            <a:endParaRPr lang="zh-CN" altLang="en-US" sz="3600" dirty="0">
              <a:latin typeface="宋体" panose="02010600030101010101" pitchFamily="2" charset="-122"/>
              <a:ea typeface="宋体" panose="02010600030101010101" pitchFamily="2" charset="-122"/>
            </a:endParaRPr>
          </a:p>
          <a:p>
            <a:pPr indent="266700" eaLnBrk="0" hangingPunct="0">
              <a:spcBef>
                <a:spcPct val="0"/>
              </a:spcBef>
              <a:spcAft>
                <a:spcPct val="0"/>
              </a:spcAft>
            </a:pPr>
            <a:endParaRPr lang="zh-CN" altLang="en-US" sz="3600" dirty="0">
              <a:latin typeface="宋体" panose="02010600030101010101" pitchFamily="2" charset="-122"/>
              <a:ea typeface="宋体" panose="02010600030101010101" pitchFamily="2" charset="-122"/>
            </a:endParaRPr>
          </a:p>
          <a:p>
            <a:pPr indent="266700" eaLnBrk="0" hangingPunct="0">
              <a:spcBef>
                <a:spcPct val="0"/>
              </a:spcBef>
              <a:spcAft>
                <a:spcPct val="0"/>
              </a:spcAft>
            </a:pPr>
            <a:endParaRPr lang="zh-CN" altLang="en-US" sz="2800" b="0" dirty="0">
              <a:solidFill>
                <a:schemeClr val="tx1"/>
              </a:solidFill>
              <a:latin typeface="Times New Roman" panose="02020603050405020304" pitchFamily="18" charset="0"/>
              <a:ea typeface="宋体" panose="02010600030101010101" pitchFamily="2" charset="-122"/>
            </a:endParaRPr>
          </a:p>
          <a:p>
            <a:pPr indent="266700" eaLnBrk="0" hangingPunct="0">
              <a:spcBef>
                <a:spcPct val="0"/>
              </a:spcBef>
              <a:spcAft>
                <a:spcPct val="0"/>
              </a:spcAft>
              <a:buFont typeface="Wingdings" panose="05000000000000000000" pitchFamily="2" charset="2"/>
              <a:buChar char="l"/>
            </a:pPr>
            <a:r>
              <a:rPr lang="zh-CN" altLang="en-US" dirty="0">
                <a:solidFill>
                  <a:schemeClr val="tx1"/>
                </a:solidFill>
                <a:latin typeface="Times New Roman" panose="02020603050405020304" pitchFamily="18" charset="0"/>
                <a:ea typeface="宋体" panose="02010600030101010101" pitchFamily="2" charset="-122"/>
              </a:rPr>
              <a:t>引言</a:t>
            </a:r>
            <a:endParaRPr lang="zh-CN" altLang="en-US" dirty="0">
              <a:solidFill>
                <a:schemeClr val="tx1"/>
              </a:solidFill>
              <a:latin typeface="Times New Roman" panose="02020603050405020304" pitchFamily="18" charset="0"/>
              <a:ea typeface="宋体" panose="02010600030101010101" pitchFamily="2" charset="-122"/>
            </a:endParaRPr>
          </a:p>
          <a:p>
            <a:pPr indent="266700" eaLnBrk="0" hangingPunct="0">
              <a:lnSpc>
                <a:spcPct val="120000"/>
              </a:lnSpc>
              <a:spcBef>
                <a:spcPct val="0"/>
              </a:spcBef>
              <a:spcAft>
                <a:spcPct val="0"/>
              </a:spcAft>
              <a:buFont typeface="Wingdings" panose="05000000000000000000" pitchFamily="2" charset="2"/>
              <a:buChar char="l"/>
            </a:pPr>
            <a:r>
              <a:rPr lang="zh-CN" altLang="en-US" dirty="0">
                <a:solidFill>
                  <a:schemeClr val="tx1"/>
                </a:solidFill>
                <a:latin typeface="Times New Roman" panose="02020603050405020304" pitchFamily="18" charset="0"/>
                <a:ea typeface="宋体" panose="02010600030101010101" pitchFamily="2" charset="-122"/>
              </a:rPr>
              <a:t>材料与方法</a:t>
            </a:r>
            <a:endParaRPr lang="zh-CN" altLang="en-US" dirty="0">
              <a:solidFill>
                <a:schemeClr val="tx1"/>
              </a:solidFill>
              <a:latin typeface="Times New Roman" panose="02020603050405020304" pitchFamily="18" charset="0"/>
              <a:ea typeface="宋体" panose="02010600030101010101" pitchFamily="2" charset="-122"/>
            </a:endParaRPr>
          </a:p>
          <a:p>
            <a:pPr indent="266700" eaLnBrk="0" hangingPunct="0">
              <a:lnSpc>
                <a:spcPct val="120000"/>
              </a:lnSpc>
              <a:spcBef>
                <a:spcPct val="0"/>
              </a:spcBef>
              <a:spcAft>
                <a:spcPct val="0"/>
              </a:spcAft>
              <a:buFont typeface="Wingdings" panose="05000000000000000000" pitchFamily="2" charset="2"/>
              <a:buChar char="l"/>
            </a:pPr>
            <a:r>
              <a:rPr lang="zh-CN" altLang="en-US" dirty="0">
                <a:solidFill>
                  <a:schemeClr val="tx1"/>
                </a:solidFill>
                <a:latin typeface="Times New Roman" panose="02020603050405020304" pitchFamily="18" charset="0"/>
                <a:ea typeface="宋体" panose="02010600030101010101" pitchFamily="2" charset="-122"/>
              </a:rPr>
              <a:t> 结果与讨论</a:t>
            </a:r>
            <a:endParaRPr lang="zh-CN" altLang="en-US" dirty="0">
              <a:solidFill>
                <a:schemeClr val="tx1"/>
              </a:solidFill>
              <a:latin typeface="Times New Roman" panose="02020603050405020304" pitchFamily="18" charset="0"/>
              <a:ea typeface="宋体" panose="02010600030101010101" pitchFamily="2" charset="-122"/>
            </a:endParaRPr>
          </a:p>
          <a:p>
            <a:pPr indent="266700" eaLnBrk="0" hangingPunct="0">
              <a:lnSpc>
                <a:spcPct val="120000"/>
              </a:lnSpc>
              <a:spcBef>
                <a:spcPct val="0"/>
              </a:spcBef>
              <a:spcAft>
                <a:spcPct val="0"/>
              </a:spcAft>
              <a:buFont typeface="Wingdings" panose="05000000000000000000" pitchFamily="2" charset="2"/>
              <a:buChar char="l"/>
            </a:pPr>
            <a:r>
              <a:rPr lang="zh-CN" altLang="en-US" dirty="0">
                <a:solidFill>
                  <a:schemeClr val="tx1"/>
                </a:solidFill>
                <a:latin typeface="Times New Roman" panose="02020603050405020304" pitchFamily="18" charset="0"/>
                <a:ea typeface="宋体" panose="02010600030101010101" pitchFamily="2" charset="-122"/>
              </a:rPr>
              <a:t> 结论</a:t>
            </a:r>
            <a:r>
              <a:rPr lang="zh-CN" altLang="en-US" b="0" dirty="0">
                <a:solidFill>
                  <a:schemeClr val="tx1"/>
                </a:solidFill>
                <a:latin typeface="Times New Roman" panose="02020603050405020304" pitchFamily="18" charset="0"/>
                <a:ea typeface="宋体" panose="02010600030101010101" pitchFamily="2" charset="-122"/>
              </a:rPr>
              <a:t> </a:t>
            </a:r>
            <a:endParaRPr lang="zh-CN" altLang="en-US" b="0" dirty="0">
              <a:solidFill>
                <a:schemeClr val="tx1"/>
              </a:solidFill>
              <a:latin typeface="Times New Roman" panose="02020603050405020304" pitchFamily="18" charset="0"/>
              <a:ea typeface="宋体" panose="02010600030101010101" pitchFamily="2" charset="-122"/>
            </a:endParaRPr>
          </a:p>
          <a:p>
            <a:pPr indent="266700" eaLnBrk="0" hangingPunct="0">
              <a:spcBef>
                <a:spcPct val="0"/>
              </a:spcBef>
              <a:spcAft>
                <a:spcPct val="0"/>
              </a:spcAft>
              <a:buFont typeface="Wingdings" panose="05000000000000000000" pitchFamily="2" charset="2"/>
              <a:buChar char="l"/>
            </a:pPr>
            <a:endParaRPr lang="zh-CN" altLang="en-US"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6514" name="标题 576513"/>
          <p:cNvSpPr>
            <a:spLocks noGrp="1"/>
          </p:cNvSpPr>
          <p:nvPr>
            <p:ph type="title"/>
          </p:nvPr>
        </p:nvSpPr>
        <p:spPr>
          <a:ln/>
        </p:spPr>
        <p:txBody>
          <a:bodyPr lIns="92075" tIns="46038" rIns="92075" bIns="46038" anchor="ctr"/>
          <a:p>
            <a:r>
              <a:rPr lang="zh-CN" altLang="en-US" sz="3600" dirty="0">
                <a:solidFill>
                  <a:srgbClr val="FF9900"/>
                </a:solidFill>
                <a:ea typeface="黑体" panose="02010609060101010101" pitchFamily="2" charset="-122"/>
              </a:rPr>
              <a:t>引言</a:t>
            </a:r>
            <a:endParaRPr lang="zh-CN" altLang="en-US" sz="3600" dirty="0">
              <a:solidFill>
                <a:srgbClr val="FF9900"/>
              </a:solidFill>
              <a:ea typeface="黑体" panose="02010609060101010101" pitchFamily="2" charset="-122"/>
            </a:endParaRPr>
          </a:p>
        </p:txBody>
      </p:sp>
      <p:sp>
        <p:nvSpPr>
          <p:cNvPr id="576515" name="文本占位符 576514"/>
          <p:cNvSpPr>
            <a:spLocks noGrp="1"/>
          </p:cNvSpPr>
          <p:nvPr>
            <p:ph type="body" idx="1"/>
          </p:nvPr>
        </p:nvSpPr>
        <p:spPr>
          <a:xfrm>
            <a:off x="323850" y="2133600"/>
            <a:ext cx="8208963" cy="3171825"/>
          </a:xfrm>
          <a:ln/>
        </p:spPr>
        <p:txBody>
          <a:bodyPr/>
          <a:p>
            <a:pPr>
              <a:buNone/>
            </a:pPr>
            <a:r>
              <a:rPr lang="zh-CN" altLang="en-US" dirty="0"/>
              <a:t>       引言应全面、系统、准确、简练地综述论文所涉及领域的相关进展和存在的问题。</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3858" name="标题 633857"/>
          <p:cNvSpPr>
            <a:spLocks noGrp="1"/>
          </p:cNvSpPr>
          <p:nvPr>
            <p:ph type="title"/>
          </p:nvPr>
        </p:nvSpPr>
        <p:spPr>
          <a:ln/>
        </p:spPr>
        <p:txBody>
          <a:bodyPr lIns="92075" tIns="46038" rIns="92075" bIns="46038" anchor="ctr"/>
          <a:p>
            <a:pPr algn="l"/>
            <a:r>
              <a:rPr lang="zh-CN" altLang="en-US" sz="3200" dirty="0">
                <a:solidFill>
                  <a:schemeClr val="tx1"/>
                </a:solidFill>
              </a:rPr>
              <a:t>引言的作用</a:t>
            </a:r>
            <a:endParaRPr lang="zh-CN" altLang="en-US" sz="3200" dirty="0">
              <a:solidFill>
                <a:schemeClr val="tx1"/>
              </a:solidFill>
            </a:endParaRPr>
          </a:p>
        </p:txBody>
      </p:sp>
      <p:sp>
        <p:nvSpPr>
          <p:cNvPr id="633859" name="文本占位符 633858"/>
          <p:cNvSpPr>
            <a:spLocks noGrp="1"/>
          </p:cNvSpPr>
          <p:nvPr>
            <p:ph type="body" idx="1"/>
          </p:nvPr>
        </p:nvSpPr>
        <p:spPr>
          <a:xfrm>
            <a:off x="684213" y="1989138"/>
            <a:ext cx="7772400" cy="4114800"/>
          </a:xfrm>
          <a:ln/>
        </p:spPr>
        <p:txBody>
          <a:bodyPr/>
          <a:p>
            <a:pPr>
              <a:buClr>
                <a:schemeClr val="tx1"/>
              </a:buClr>
            </a:pPr>
            <a:r>
              <a:rPr lang="zh-CN" altLang="en-US" sz="2800" dirty="0">
                <a:latin typeface="宋体" panose="02010600030101010101" pitchFamily="2" charset="-122"/>
              </a:rPr>
              <a:t>提高读者的阅读速度，减少最初的知识欠缺</a:t>
            </a:r>
            <a:br>
              <a:rPr lang="zh-CN" altLang="en-US" sz="2800" dirty="0">
                <a:latin typeface="宋体" panose="02010600030101010101" pitchFamily="2" charset="-122"/>
              </a:rPr>
            </a:br>
            <a:endParaRPr lang="zh-CN" altLang="en-US" sz="2800" dirty="0">
              <a:latin typeface="宋体" panose="02010600030101010101" pitchFamily="2" charset="-122"/>
            </a:endParaRPr>
          </a:p>
          <a:p>
            <a:pPr>
              <a:buClr>
                <a:schemeClr val="tx1"/>
              </a:buClr>
            </a:pPr>
            <a:r>
              <a:rPr lang="zh-CN" altLang="en-US" sz="2800" dirty="0">
                <a:latin typeface="宋体" panose="02010600030101010101" pitchFamily="2" charset="-122"/>
              </a:rPr>
              <a:t>提出问题，给出解决方案，并明确主题范围</a:t>
            </a:r>
            <a:endParaRPr lang="zh-CN" altLang="en-US" sz="2800" dirty="0">
              <a:latin typeface="宋体" panose="02010600030101010101" pitchFamily="2" charset="-122"/>
            </a:endParaRPr>
          </a:p>
          <a:p>
            <a:pPr>
              <a:buClr>
                <a:schemeClr val="tx1"/>
              </a:buClr>
              <a:buNone/>
            </a:pPr>
            <a:endParaRPr lang="zh-CN" altLang="en-US" sz="2800" dirty="0">
              <a:latin typeface="宋体" panose="02010600030101010101" pitchFamily="2" charset="-122"/>
            </a:endParaRPr>
          </a:p>
          <a:p>
            <a:pPr>
              <a:buClr>
                <a:schemeClr val="tx1"/>
              </a:buClr>
            </a:pPr>
            <a:r>
              <a:rPr lang="zh-CN" altLang="en-US" sz="2800" dirty="0">
                <a:latin typeface="宋体" panose="02010600030101010101" pitchFamily="2" charset="-122"/>
              </a:rPr>
              <a:t>回答题名和摘要所提出的问题</a:t>
            </a:r>
            <a:br>
              <a:rPr lang="zh-CN" altLang="en-US" sz="2800" dirty="0">
                <a:latin typeface="宋体" panose="02010600030101010101" pitchFamily="2" charset="-122"/>
              </a:rPr>
            </a:br>
            <a:endParaRPr lang="zh-CN" altLang="en-US" sz="2800" dirty="0">
              <a:latin typeface="宋体" panose="02010600030101010101" pitchFamily="2" charset="-122"/>
            </a:endParaRPr>
          </a:p>
          <a:p>
            <a:pPr>
              <a:buNone/>
            </a:pPr>
            <a:endParaRPr lang="zh-CN" altLang="en-US" sz="2800" dirty="0">
              <a:latin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矩形 348161"/>
          <p:cNvSpPr/>
          <p:nvPr/>
        </p:nvSpPr>
        <p:spPr>
          <a:xfrm>
            <a:off x="539750" y="1219200"/>
            <a:ext cx="6623050" cy="3724275"/>
          </a:xfrm>
          <a:prstGeom prst="rect">
            <a:avLst/>
          </a:prstGeom>
          <a:noFill/>
          <a:ln w="12700">
            <a:noFill/>
          </a:ln>
        </p:spPr>
        <p:txBody>
          <a:bodyPr>
            <a:spAutoFit/>
          </a:bodyPr>
          <a:p>
            <a:pPr indent="266700" eaLnBrk="0" hangingPunct="0">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引言的基本内容</a:t>
            </a:r>
            <a:endParaRPr lang="zh-CN" altLang="en-US" sz="3400" dirty="0">
              <a:solidFill>
                <a:schemeClr val="tx1"/>
              </a:solidFill>
              <a:latin typeface="宋体" panose="02010600030101010101" pitchFamily="2" charset="-122"/>
              <a:ea typeface="宋体" panose="02010600030101010101" pitchFamily="2" charset="-122"/>
            </a:endParaRPr>
          </a:p>
          <a:p>
            <a:pPr indent="266700"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介绍研究背景，综述相关研究</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提出研究问题，阐明研究目的</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阐述解决思路，说明研究方法</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标明</a:t>
            </a:r>
            <a:r>
              <a:rPr lang="zh-CN" altLang="en-US" sz="2800" dirty="0">
                <a:solidFill>
                  <a:schemeClr val="tx1"/>
                </a:solidFill>
                <a:latin typeface="Times New Roman" panose="02020603050405020304" pitchFamily="18" charset="0"/>
                <a:ea typeface="宋体" panose="02010600030101010101" pitchFamily="2" charset="-122"/>
              </a:rPr>
              <a:t>创新论点，</a:t>
            </a:r>
            <a:r>
              <a:rPr lang="zh-CN" altLang="en-US" sz="2800" dirty="0">
                <a:solidFill>
                  <a:schemeClr val="tx1"/>
                </a:solidFill>
                <a:latin typeface="宋体" panose="02010600030101010101" pitchFamily="2" charset="-122"/>
                <a:ea typeface="宋体" panose="02010600030101010101" pitchFamily="2" charset="-122"/>
              </a:rPr>
              <a:t>指出</a:t>
            </a:r>
            <a:r>
              <a:rPr lang="zh-CN" altLang="en-US" sz="2800" dirty="0">
                <a:solidFill>
                  <a:schemeClr val="tx1"/>
                </a:solidFill>
                <a:latin typeface="Times New Roman" panose="02020603050405020304" pitchFamily="18" charset="0"/>
                <a:ea typeface="宋体" panose="02010600030101010101" pitchFamily="2" charset="-122"/>
              </a:rPr>
              <a:t>学术价值</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1330" name="矩形 611329"/>
          <p:cNvSpPr/>
          <p:nvPr/>
        </p:nvSpPr>
        <p:spPr>
          <a:xfrm>
            <a:off x="539750" y="1219200"/>
            <a:ext cx="8604250" cy="4365625"/>
          </a:xfrm>
          <a:prstGeom prst="rect">
            <a:avLst/>
          </a:prstGeom>
          <a:noFill/>
          <a:ln w="12700">
            <a:noFill/>
          </a:ln>
        </p:spPr>
        <p:txBody>
          <a:bodyPr>
            <a:spAutoFit/>
          </a:bodyPr>
          <a:p>
            <a:pPr indent="266700" eaLnBrk="0" hangingPunct="0">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引言的撰写要求</a:t>
            </a:r>
            <a:endParaRPr lang="zh-CN" altLang="en-US" sz="3400" dirty="0">
              <a:solidFill>
                <a:schemeClr val="tx1"/>
              </a:solidFill>
              <a:latin typeface="宋体" panose="02010600030101010101" pitchFamily="2" charset="-122"/>
              <a:ea typeface="宋体" panose="02010600030101010101" pitchFamily="2" charset="-122"/>
            </a:endParaRPr>
          </a:p>
          <a:p>
            <a:pPr indent="266700" algn="ctr"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意识性：评估和缩小读者的知识差距</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故事性：依次回答读者的“为什么”</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权威性：参考文献准确并与论文密切相关</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完整性：所有的</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为什么</a:t>
            </a:r>
            <a:r>
              <a:rPr lang="zh-CN" altLang="en-US" sz="280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都有其</a:t>
            </a:r>
            <a:r>
              <a:rPr lang="zh-CN" altLang="en-US" sz="2800" dirty="0">
                <a:solidFill>
                  <a:schemeClr val="tx1"/>
                </a:solidFill>
                <a:latin typeface="Times New Roman" panose="02020603050405020304" pitchFamily="18" charset="0"/>
                <a:ea typeface="宋体" panose="02010600030101010101" pitchFamily="2" charset="-122"/>
              </a:rPr>
              <a:t>“因为”</a:t>
            </a:r>
            <a:endParaRPr lang="zh-CN" altLang="en-US"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简明性：无空洞的描述和不相关的内容</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4114" name="矩形 474113"/>
          <p:cNvSpPr/>
          <p:nvPr/>
        </p:nvSpPr>
        <p:spPr>
          <a:xfrm>
            <a:off x="685800" y="836613"/>
            <a:ext cx="8001000" cy="4975225"/>
          </a:xfrm>
          <a:prstGeom prst="rect">
            <a:avLst/>
          </a:prstGeom>
          <a:noFill/>
          <a:ln w="12700">
            <a:noFill/>
          </a:ln>
        </p:spPr>
        <p:txBody>
          <a:bodyPr>
            <a:spAutoFit/>
          </a:bodyPr>
          <a:p>
            <a:pPr indent="266700" eaLnBrk="0" hangingPunct="0">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常见问题</a:t>
            </a:r>
            <a:endParaRPr lang="zh-CN" altLang="en-US" sz="3400" dirty="0">
              <a:solidFill>
                <a:schemeClr val="tx1"/>
              </a:solidFill>
              <a:latin typeface="宋体" panose="02010600030101010101" pitchFamily="2" charset="-122"/>
              <a:ea typeface="宋体" panose="02010600030101010101" pitchFamily="2" charset="-122"/>
            </a:endParaRPr>
          </a:p>
          <a:p>
            <a:pPr indent="266700" algn="ctr" eaLnBrk="0" hangingPunct="0">
              <a:spcBef>
                <a:spcPct val="0"/>
              </a:spcBef>
              <a:spcAft>
                <a:spcPct val="0"/>
              </a:spcAft>
            </a:pPr>
            <a:endParaRPr lang="zh-CN" altLang="en-US" sz="34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一般性叙述太多</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同一观点文献引用太多</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缺少对同行工作的评价</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对同行工作评价不恰当</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未说明研究的原创性、先进性和学术价值</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包含结果或结论中的内容</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74114">
                                            <p:txEl>
                                              <p:charRg st="4294967295" end="4294967295"/>
                                            </p:txEl>
                                          </p:spTgt>
                                        </p:tgtEl>
                                        <p:attrNameLst>
                                          <p:attrName>style.visibility</p:attrName>
                                        </p:attrNameLst>
                                      </p:cBhvr>
                                    </p:set>
                                    <p:animEffect transition="in" filter="blinds(vertical)">
                                      <p:cBhvr>
                                        <p:cTn id="7" dur="500"/>
                                        <p:tgtEl>
                                          <p:spTgt spid="4741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矩形 349185"/>
          <p:cNvSpPr/>
          <p:nvPr/>
        </p:nvSpPr>
        <p:spPr>
          <a:xfrm>
            <a:off x="250825" y="476250"/>
            <a:ext cx="8893175" cy="2190750"/>
          </a:xfrm>
          <a:prstGeom prst="rect">
            <a:avLst/>
          </a:prstGeom>
          <a:noFill/>
          <a:ln w="12700">
            <a:noFill/>
          </a:ln>
        </p:spPr>
        <p:txBody>
          <a:bodyPr>
            <a:spAutoFit/>
          </a:bodyPr>
          <a:p>
            <a:pPr indent="266700" eaLnBrk="0" hangingPunct="0">
              <a:spcBef>
                <a:spcPct val="0"/>
              </a:spcBef>
              <a:spcAft>
                <a:spcPct val="0"/>
              </a:spcAft>
            </a:pPr>
            <a:r>
              <a:rPr lang="zh-CN" altLang="en-US" sz="3400" dirty="0">
                <a:solidFill>
                  <a:srgbClr val="FF9900"/>
                </a:solidFill>
                <a:latin typeface="宋体" panose="02010600030101010101" pitchFamily="2" charset="-122"/>
                <a:ea typeface="宋体" panose="02010600030101010101" pitchFamily="2" charset="-122"/>
              </a:rPr>
              <a:t>材料与方法的基本内容与写作要点</a:t>
            </a:r>
            <a:r>
              <a:rPr lang="zh-CN" altLang="en-US" sz="2800" b="0" dirty="0">
                <a:solidFill>
                  <a:srgbClr val="FF9900"/>
                </a:solidFill>
                <a:latin typeface="Times New Roman" panose="02020603050405020304" pitchFamily="18" charset="0"/>
                <a:ea typeface="宋体" panose="02010600030101010101" pitchFamily="2" charset="-122"/>
              </a:rPr>
              <a:t>   </a:t>
            </a:r>
            <a:endParaRPr lang="zh-CN" altLang="en-US" sz="2800" b="0" dirty="0">
              <a:solidFill>
                <a:srgbClr val="FF9900"/>
              </a:solidFill>
              <a:latin typeface="Times New Roman" panose="02020603050405020304" pitchFamily="18" charset="0"/>
              <a:ea typeface="宋体" panose="02010600030101010101" pitchFamily="2" charset="-122"/>
            </a:endParaRPr>
          </a:p>
          <a:p>
            <a:pPr indent="266700" algn="just" eaLnBrk="0" hangingPunct="0">
              <a:spcBef>
                <a:spcPct val="0"/>
              </a:spcBef>
              <a:spcAft>
                <a:spcPct val="0"/>
              </a:spcAft>
            </a:pPr>
            <a:endParaRPr lang="zh-CN" altLang="en-US" sz="2800" b="0" dirty="0">
              <a:solidFill>
                <a:srgbClr val="FF9900"/>
              </a:solidFill>
              <a:latin typeface="宋体" panose="02010600030101010101" pitchFamily="2" charset="-122"/>
              <a:ea typeface="宋体" panose="02010600030101010101" pitchFamily="2" charset="-122"/>
            </a:endParaRPr>
          </a:p>
          <a:p>
            <a:pPr indent="266700" algn="just" eaLnBrk="0" hangingPunct="0">
              <a:lnSpc>
                <a:spcPct val="110000"/>
              </a:lnSpc>
              <a:spcBef>
                <a:spcPct val="0"/>
              </a:spcBef>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对材料的描述应清楚、准确</a:t>
            </a: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对于方法的描述要详略得当、重点突出</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349188" name="文本框 349187"/>
          <p:cNvSpPr txBox="1"/>
          <p:nvPr/>
        </p:nvSpPr>
        <p:spPr>
          <a:xfrm>
            <a:off x="2209800" y="685800"/>
            <a:ext cx="5638800" cy="457200"/>
          </a:xfrm>
          <a:prstGeom prst="rect">
            <a:avLst/>
          </a:prstGeom>
          <a:noFill/>
          <a:ln w="12700">
            <a:noFill/>
          </a:ln>
        </p:spPr>
        <p:txBody>
          <a:bodyPr>
            <a:spAutoFit/>
          </a:bodyPr>
          <a:p>
            <a:pPr>
              <a:spcBef>
                <a:spcPct val="0"/>
              </a:spcBef>
              <a:spcAft>
                <a:spcPct val="0"/>
              </a:spcAft>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349189" name="文本框 349188"/>
          <p:cNvSpPr txBox="1"/>
          <p:nvPr/>
        </p:nvSpPr>
        <p:spPr>
          <a:xfrm>
            <a:off x="2438400" y="476250"/>
            <a:ext cx="6705600" cy="457200"/>
          </a:xfrm>
          <a:prstGeom prst="rect">
            <a:avLst/>
          </a:prstGeom>
          <a:noFill/>
          <a:ln w="12700">
            <a:noFill/>
          </a:ln>
        </p:spPr>
        <p:txBody>
          <a:bodyPr>
            <a:spAutoFit/>
          </a:bodyPr>
          <a:p>
            <a:pPr>
              <a:spcBef>
                <a:spcPct val="0"/>
              </a:spcBef>
              <a:spcAft>
                <a:spcPct val="0"/>
              </a:spcAft>
            </a:pPr>
            <a:endParaRPr lang="zh-CN" altLang="en-US" sz="2400"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5138" name="矩形 475137"/>
          <p:cNvSpPr/>
          <p:nvPr/>
        </p:nvSpPr>
        <p:spPr>
          <a:xfrm>
            <a:off x="685800" y="620713"/>
            <a:ext cx="8001000" cy="5680075"/>
          </a:xfrm>
          <a:prstGeom prst="rect">
            <a:avLst/>
          </a:prstGeom>
          <a:noFill/>
          <a:ln w="12700">
            <a:noFill/>
          </a:ln>
        </p:spPr>
        <p:txBody>
          <a:bodyPr>
            <a:spAutoFit/>
          </a:bodyPr>
          <a:p>
            <a:pPr indent="266700" eaLnBrk="0" hangingPunct="0">
              <a:spcBef>
                <a:spcPct val="0"/>
              </a:spcBef>
              <a:spcAft>
                <a:spcPct val="0"/>
              </a:spcAft>
            </a:pPr>
            <a:r>
              <a:rPr lang="zh-CN" altLang="en-US" sz="3600" dirty="0">
                <a:solidFill>
                  <a:schemeClr val="tx1"/>
                </a:solidFill>
                <a:latin typeface="宋体" panose="02010600030101010101" pitchFamily="2" charset="-122"/>
                <a:ea typeface="宋体" panose="02010600030101010101" pitchFamily="2" charset="-122"/>
              </a:rPr>
              <a:t>常见问题</a:t>
            </a:r>
            <a:endParaRPr lang="zh-CN" altLang="en-US" sz="3600" dirty="0">
              <a:solidFill>
                <a:schemeClr val="tx1"/>
              </a:solidFill>
              <a:latin typeface="宋体" panose="02010600030101010101" pitchFamily="2" charset="-122"/>
              <a:ea typeface="宋体" panose="02010600030101010101" pitchFamily="2" charset="-122"/>
            </a:endParaRPr>
          </a:p>
          <a:p>
            <a:pPr indent="266700" algn="ctr"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实验方案欠合理</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实验阐述不够完整</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对常规实验的描述过于繁琐</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实验样品太少</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数据离散度较大，未做可靠性分析</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包含结果或结论中的内容</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75138">
                                            <p:txEl>
                                              <p:charRg st="4294967295" end="4294967295"/>
                                            </p:txEl>
                                          </p:spTgt>
                                        </p:tgtEl>
                                        <p:attrNameLst>
                                          <p:attrName>style.visibility</p:attrName>
                                        </p:attrNameLst>
                                      </p:cBhvr>
                                    </p:set>
                                    <p:animEffect transition="in" filter="blinds(vertical)">
                                      <p:cBhvr>
                                        <p:cTn id="7" dur="500"/>
                                        <p:tgtEl>
                                          <p:spTgt spid="47513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4" name="矩形 499713"/>
          <p:cNvSpPr/>
          <p:nvPr/>
        </p:nvSpPr>
        <p:spPr>
          <a:xfrm>
            <a:off x="684213" y="692150"/>
            <a:ext cx="7775575" cy="5507038"/>
          </a:xfrm>
          <a:prstGeom prst="rect">
            <a:avLst/>
          </a:prstGeom>
          <a:noFill/>
          <a:ln w="12700">
            <a:noFill/>
          </a:ln>
        </p:spPr>
        <p:txBody>
          <a:bodyPr>
            <a:spAutoFit/>
          </a:bodyPr>
          <a:p>
            <a:pPr eaLnBrk="0" hangingPunct="0">
              <a:spcBef>
                <a:spcPct val="0"/>
              </a:spcBef>
              <a:spcAft>
                <a:spcPct val="0"/>
              </a:spcAft>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3400" dirty="0">
                <a:solidFill>
                  <a:srgbClr val="FF9900"/>
                </a:solidFill>
                <a:latin typeface="宋体" panose="02010600030101010101" pitchFamily="2" charset="-122"/>
                <a:ea typeface="宋体" panose="02010600030101010101" pitchFamily="2" charset="-122"/>
              </a:rPr>
              <a:t>结果与讨论</a:t>
            </a:r>
            <a:r>
              <a:rPr lang="zh-CN" altLang="en-US" sz="3600" dirty="0">
                <a:solidFill>
                  <a:srgbClr val="FF9900"/>
                </a:solidFill>
                <a:latin typeface="宋体" panose="02010600030101010101" pitchFamily="2" charset="-122"/>
                <a:ea typeface="宋体" panose="02010600030101010101" pitchFamily="2" charset="-122"/>
              </a:rPr>
              <a:t> </a:t>
            </a:r>
            <a:endParaRPr lang="zh-CN" altLang="en-US" sz="3600" dirty="0">
              <a:solidFill>
                <a:srgbClr val="FF9900"/>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3600" dirty="0">
              <a:solidFill>
                <a:srgbClr val="FF9900"/>
              </a:solidFill>
              <a:latin typeface="宋体" panose="02010600030101010101" pitchFamily="2" charset="-122"/>
              <a:ea typeface="宋体" panose="02010600030101010101" pitchFamily="2" charset="-122"/>
            </a:endParaRPr>
          </a:p>
          <a:p>
            <a:pPr algn="just" eaLnBrk="0" hangingPunct="0">
              <a:lnSpc>
                <a:spcPct val="120000"/>
              </a:lnSpc>
              <a:spcBef>
                <a:spcPct val="0"/>
              </a:spcBef>
            </a:pP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结果与讨论</a:t>
            </a:r>
            <a:r>
              <a:rPr lang="zh-CN" altLang="en-US" sz="2800" b="0" dirty="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是科技论文最重要的组成部分。结果和讨论相辅相成，结果是讨论的基础，是前提，是根本；讨论是结果的升华，是认识的飞跃。</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20000"/>
              </a:lnSpc>
              <a:spcBef>
                <a:spcPct val="0"/>
              </a:spcBef>
            </a:pPr>
            <a:r>
              <a:rPr lang="zh-CN" altLang="en-US" sz="2800" dirty="0">
                <a:solidFill>
                  <a:schemeClr val="tx1"/>
                </a:solidFill>
                <a:latin typeface="Times New Roman" panose="02020603050405020304" pitchFamily="18" charset="0"/>
                <a:ea typeface="宋体" panose="02010600030101010101" pitchFamily="2" charset="-122"/>
              </a:rPr>
              <a:t>        没有结果，就无从讨论，讨论就成了无本之木，无源之水，讨论就没有说服力；反之，只有结果而没有讨论，结果就失去了光彩和意义，论文就会变成实验报告。</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8995" name="矩形 468994"/>
          <p:cNvSpPr/>
          <p:nvPr/>
        </p:nvSpPr>
        <p:spPr>
          <a:xfrm>
            <a:off x="4284663" y="1844675"/>
            <a:ext cx="4284662" cy="3937000"/>
          </a:xfrm>
          <a:prstGeom prst="rect">
            <a:avLst/>
          </a:prstGeom>
          <a:noFill/>
          <a:ln w="12700">
            <a:noFill/>
          </a:ln>
        </p:spPr>
        <p:txBody>
          <a:bodyPr>
            <a:spAutoFit/>
          </a:bodyPr>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致谢</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黑体" panose="02010609060101010101" pitchFamily="2" charset="-122"/>
                <a:ea typeface="宋体" panose="02010600030101010101" pitchFamily="2" charset="-122"/>
              </a:rPr>
              <a:t>参考</a:t>
            </a:r>
            <a:r>
              <a:rPr lang="zh-CN" altLang="en-US" sz="3600" dirty="0">
                <a:solidFill>
                  <a:schemeClr val="tx1"/>
                </a:solidFill>
                <a:latin typeface="宋体" panose="02010600030101010101" pitchFamily="2" charset="-122"/>
                <a:ea typeface="宋体" panose="02010600030101010101" pitchFamily="2" charset="-122"/>
              </a:rPr>
              <a:t>文献</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黑体" panose="02010609060101010101" pitchFamily="2" charset="-122"/>
                <a:ea typeface="宋体" panose="02010600030101010101" pitchFamily="2" charset="-122"/>
              </a:rPr>
              <a:t>表格与插图</a:t>
            </a:r>
            <a:endParaRPr lang="zh-CN" altLang="en-US" sz="3600" dirty="0">
              <a:solidFill>
                <a:schemeClr val="tx1"/>
              </a:solidFill>
              <a:latin typeface="黑体" panose="0201060906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黑体" panose="02010609060101010101" pitchFamily="2" charset="-122"/>
                <a:ea typeface="宋体" panose="02010600030101010101" pitchFamily="2" charset="-122"/>
              </a:rPr>
              <a:t>量和单位</a:t>
            </a:r>
            <a:endParaRPr lang="zh-CN" altLang="en-US" sz="3600" dirty="0">
              <a:solidFill>
                <a:schemeClr val="tx1"/>
              </a:solidFill>
              <a:latin typeface="黑体" panose="0201060906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黑体" panose="02010609060101010101" pitchFamily="2" charset="-122"/>
                <a:ea typeface="宋体" panose="02010600030101010101" pitchFamily="2" charset="-122"/>
              </a:rPr>
              <a:t>语言表达</a:t>
            </a:r>
            <a:endParaRPr lang="zh-CN" altLang="en-US" sz="3600" dirty="0">
              <a:solidFill>
                <a:schemeClr val="tx1"/>
              </a:solidFill>
              <a:latin typeface="黑体" panose="02010609060101010101" pitchFamily="2" charset="-122"/>
              <a:ea typeface="宋体" panose="02010600030101010101" pitchFamily="2" charset="-122"/>
            </a:endParaRPr>
          </a:p>
        </p:txBody>
      </p:sp>
      <p:sp>
        <p:nvSpPr>
          <p:cNvPr id="468996" name="文本框 468995"/>
          <p:cNvSpPr txBox="1"/>
          <p:nvPr/>
        </p:nvSpPr>
        <p:spPr>
          <a:xfrm>
            <a:off x="755650" y="1916113"/>
            <a:ext cx="3457575" cy="3937000"/>
          </a:xfrm>
          <a:prstGeom prst="rect">
            <a:avLst/>
          </a:prstGeom>
          <a:noFill/>
          <a:ln w="12700">
            <a:noFill/>
          </a:ln>
        </p:spPr>
        <p:txBody>
          <a:bodyPr>
            <a:spAutoFit/>
          </a:bodyPr>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结构层次</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题名</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关键词</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摘要</a:t>
            </a:r>
            <a:endParaRPr lang="zh-CN" altLang="en-US" sz="3600" dirty="0">
              <a:solidFill>
                <a:schemeClr val="tx1"/>
              </a:solidFill>
              <a:latin typeface="宋体" panose="02010600030101010101" pitchFamily="2" charset="-122"/>
              <a:ea typeface="宋体" panose="02010600030101010101" pitchFamily="2" charset="-122"/>
            </a:endParaRPr>
          </a:p>
          <a:p>
            <a:pPr>
              <a:spcBef>
                <a:spcPct val="0"/>
              </a:spcBef>
              <a:buFont typeface="Wingdings" panose="05000000000000000000" pitchFamily="2" charset="2"/>
              <a:buChar char="n"/>
            </a:pPr>
            <a:r>
              <a:rPr lang="zh-CN" altLang="en-US" sz="3600" dirty="0">
                <a:solidFill>
                  <a:schemeClr val="tx1"/>
                </a:solidFill>
                <a:latin typeface="宋体" panose="02010600030101010101" pitchFamily="2" charset="-122"/>
                <a:ea typeface="宋体" panose="02010600030101010101" pitchFamily="2" charset="-122"/>
              </a:rPr>
              <a:t>正文</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468997" name="矩形 468996"/>
          <p:cNvSpPr/>
          <p:nvPr/>
        </p:nvSpPr>
        <p:spPr>
          <a:xfrm>
            <a:off x="1431925" y="476250"/>
            <a:ext cx="6280150" cy="762000"/>
          </a:xfrm>
          <a:prstGeom prst="rect">
            <a:avLst/>
          </a:prstGeom>
          <a:noFill/>
          <a:ln w="12700">
            <a:noFill/>
          </a:ln>
        </p:spPr>
        <p:txBody>
          <a:bodyPr>
            <a:spAutoFit/>
          </a:bodyPr>
          <a:p>
            <a:pPr algn="ctr"/>
            <a:r>
              <a:rPr lang="zh-CN" altLang="en-US" sz="4400" dirty="0">
                <a:latin typeface="黑体" panose="02010609060101010101" pitchFamily="2" charset="-122"/>
                <a:ea typeface="黑体" panose="02010609060101010101" pitchFamily="2" charset="-122"/>
              </a:rPr>
              <a:t>论文写作</a:t>
            </a:r>
            <a:endParaRPr lang="zh-CN" altLang="en-US" sz="4400" dirty="0">
              <a:latin typeface="黑体" panose="02010609060101010101" pitchFamily="2" charset="-122"/>
              <a:ea typeface="黑体" panose="0201060906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62" name="矩形 501761"/>
          <p:cNvSpPr/>
          <p:nvPr/>
        </p:nvSpPr>
        <p:spPr>
          <a:xfrm>
            <a:off x="685800" y="620713"/>
            <a:ext cx="8001000" cy="5680075"/>
          </a:xfrm>
          <a:prstGeom prst="rect">
            <a:avLst/>
          </a:prstGeom>
          <a:noFill/>
          <a:ln w="12700">
            <a:noFill/>
          </a:ln>
        </p:spPr>
        <p:txBody>
          <a:bodyPr>
            <a:spAutoFit/>
          </a:bodyPr>
          <a:p>
            <a:pPr indent="266700" eaLnBrk="0" hangingPunct="0">
              <a:spcBef>
                <a:spcPct val="0"/>
              </a:spcBef>
              <a:spcAft>
                <a:spcPct val="0"/>
              </a:spcAft>
            </a:pPr>
            <a:r>
              <a:rPr lang="zh-CN" altLang="en-US" sz="3600" dirty="0">
                <a:solidFill>
                  <a:schemeClr val="tx1"/>
                </a:solidFill>
                <a:latin typeface="宋体" panose="02010600030101010101" pitchFamily="2" charset="-122"/>
                <a:ea typeface="宋体" panose="02010600030101010101" pitchFamily="2" charset="-122"/>
              </a:rPr>
              <a:t>常见问题</a:t>
            </a:r>
            <a:endParaRPr lang="zh-CN" altLang="en-US" sz="3600" dirty="0">
              <a:solidFill>
                <a:schemeClr val="tx1"/>
              </a:solidFill>
              <a:latin typeface="宋体" panose="02010600030101010101" pitchFamily="2" charset="-122"/>
              <a:ea typeface="宋体" panose="02010600030101010101" pitchFamily="2" charset="-122"/>
            </a:endParaRPr>
          </a:p>
          <a:p>
            <a:pPr indent="266700" algn="ctr"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给出实验数据不讨论</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实验数据粗糙</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数据少，难以说明问题</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无限定条件，缺乏逻辑性</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缺乏数据或参考文献，令人生疑</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超出实验范围，以偏概全</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无中生有</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矩形 352257"/>
          <p:cNvSpPr/>
          <p:nvPr/>
        </p:nvSpPr>
        <p:spPr>
          <a:xfrm>
            <a:off x="0" y="476250"/>
            <a:ext cx="8855075" cy="4824413"/>
          </a:xfrm>
          <a:prstGeom prst="rect">
            <a:avLst/>
          </a:prstGeom>
          <a:noFill/>
          <a:ln w="12700">
            <a:noFill/>
          </a:ln>
        </p:spPr>
        <p:txBody>
          <a:bodyPr>
            <a:spAutoFit/>
          </a:bodyPr>
          <a:p>
            <a:pPr eaLnBrk="0" hangingPunct="0">
              <a:spcBef>
                <a:spcPct val="0"/>
              </a:spcBef>
              <a:spcAft>
                <a:spcPct val="0"/>
              </a:spcAft>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3400" dirty="0">
                <a:solidFill>
                  <a:srgbClr val="FF9900"/>
                </a:solidFill>
                <a:latin typeface="宋体" panose="02010600030101010101" pitchFamily="2" charset="-122"/>
                <a:ea typeface="宋体" panose="02010600030101010101" pitchFamily="2" charset="-122"/>
              </a:rPr>
              <a:t>结论的主要内容</a:t>
            </a:r>
            <a:r>
              <a:rPr lang="zh-CN" altLang="en-US" sz="3600" dirty="0">
                <a:solidFill>
                  <a:srgbClr val="FF9900"/>
                </a:solidFill>
                <a:latin typeface="宋体" panose="02010600030101010101" pitchFamily="2" charset="-122"/>
                <a:ea typeface="宋体" panose="02010600030101010101" pitchFamily="2" charset="-122"/>
              </a:rPr>
              <a:t> </a:t>
            </a:r>
            <a:endParaRPr lang="zh-CN" altLang="en-US" sz="3600" dirty="0">
              <a:solidFill>
                <a:srgbClr val="FF9900"/>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3600" dirty="0">
              <a:solidFill>
                <a:srgbClr val="FF9900"/>
              </a:solidFill>
              <a:latin typeface="宋体" panose="02010600030101010101" pitchFamily="2" charset="-122"/>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作者本人研究的主要认识或论点</a:t>
            </a:r>
            <a:r>
              <a:rPr lang="zh-CN" altLang="en-US" sz="28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其中包括最重要的结果、结果的重要内涵、对结果的说明或认识等</a:t>
            </a:r>
            <a:endParaRPr lang="zh-CN" altLang="en-US" sz="2800" dirty="0">
              <a:solidFill>
                <a:schemeClr val="tx1"/>
              </a:solidFill>
              <a:latin typeface="宋体" panose="02010600030101010101" pitchFamily="2" charset="-122"/>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总结性地阐述本研究结果可能的应用前景、研究的局限性及需要进一步深入研究的方向</a:t>
            </a:r>
            <a:endParaRPr lang="zh-CN" altLang="en-US" sz="2800" dirty="0">
              <a:solidFill>
                <a:schemeClr val="tx1"/>
              </a:solidFill>
              <a:latin typeface="宋体" panose="02010600030101010101" pitchFamily="2" charset="-122"/>
              <a:ea typeface="宋体" panose="02010600030101010101" pitchFamily="2" charset="-122"/>
            </a:endParaRPr>
          </a:p>
          <a:p>
            <a:pPr algn="just" eaLnBrk="0" hangingPunct="0">
              <a:lnSpc>
                <a:spcPct val="120000"/>
              </a:lnSpc>
              <a:spcBef>
                <a:spcPct val="0"/>
              </a:spcBef>
            </a:pP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7474" name="矩形 617473"/>
          <p:cNvSpPr/>
          <p:nvPr/>
        </p:nvSpPr>
        <p:spPr>
          <a:xfrm>
            <a:off x="684213" y="280988"/>
            <a:ext cx="8135937" cy="5519737"/>
          </a:xfrm>
          <a:prstGeom prst="rect">
            <a:avLst/>
          </a:prstGeom>
          <a:noFill/>
          <a:ln w="12700">
            <a:noFill/>
          </a:ln>
        </p:spPr>
        <p:txBody>
          <a:bodyPr>
            <a:spAutoFit/>
          </a:bodyPr>
          <a:p>
            <a:pPr eaLnBrk="0" hangingPunct="0">
              <a:spcBef>
                <a:spcPct val="0"/>
              </a:spcBef>
              <a:spcAft>
                <a:spcPct val="0"/>
              </a:spcAft>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3400" dirty="0">
                <a:solidFill>
                  <a:schemeClr val="tx1"/>
                </a:solidFill>
                <a:latin typeface="宋体" panose="02010600030101010101" pitchFamily="2" charset="-122"/>
                <a:ea typeface="宋体" panose="02010600030101010101" pitchFamily="2" charset="-122"/>
              </a:rPr>
              <a:t>结论的撰写要求</a:t>
            </a:r>
            <a:endParaRPr lang="zh-CN" altLang="en-US" sz="3600" dirty="0">
              <a:solidFill>
                <a:schemeClr val="tx1"/>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应充满积极的观点，保持引言中的激情</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应是可预测的，在论文的其他部分曾提及</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应是简洁的，重申作者的贡献，总结现有的研究成果，开始新起点</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与题名、摘要和引言具有一致性，结论是同一个故事的一部分</a:t>
            </a:r>
            <a:endParaRPr lang="zh-CN" altLang="en-US" sz="2800" dirty="0">
              <a:solidFill>
                <a:schemeClr val="tx1"/>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8210" name="矩形 478209"/>
          <p:cNvSpPr/>
          <p:nvPr/>
        </p:nvSpPr>
        <p:spPr>
          <a:xfrm>
            <a:off x="685800" y="692150"/>
            <a:ext cx="8001000" cy="5038725"/>
          </a:xfrm>
          <a:prstGeom prst="rect">
            <a:avLst/>
          </a:prstGeom>
          <a:noFill/>
          <a:ln w="12700">
            <a:noFill/>
          </a:ln>
        </p:spPr>
        <p:txBody>
          <a:bodyPr>
            <a:spAutoFit/>
          </a:bodyPr>
          <a:p>
            <a:pPr indent="266700" eaLnBrk="0" hangingPunct="0">
              <a:spcBef>
                <a:spcPct val="0"/>
              </a:spcBef>
              <a:spcAft>
                <a:spcPct val="0"/>
              </a:spcAft>
            </a:pPr>
            <a:r>
              <a:rPr lang="zh-CN" altLang="en-US" sz="3600" dirty="0">
                <a:solidFill>
                  <a:schemeClr val="tx1"/>
                </a:solidFill>
                <a:latin typeface="宋体" panose="02010600030101010101" pitchFamily="2" charset="-122"/>
                <a:ea typeface="宋体" panose="02010600030101010101" pitchFamily="2" charset="-122"/>
              </a:rPr>
              <a:t>常见问题</a:t>
            </a:r>
            <a:endParaRPr lang="zh-CN" altLang="en-US" sz="3600" dirty="0">
              <a:solidFill>
                <a:schemeClr val="tx1"/>
              </a:solidFill>
              <a:latin typeface="宋体" panose="02010600030101010101" pitchFamily="2" charset="-122"/>
              <a:ea typeface="宋体" panose="02010600030101010101" pitchFamily="2" charset="-122"/>
            </a:endParaRPr>
          </a:p>
          <a:p>
            <a:pPr indent="266700" algn="ctr" eaLnBrk="0" hangingPunct="0">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未与引言呼应</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部分重要结果未列入结论</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涉及前文不曾指出的新事实</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与摘要大幅度重复</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结论太长</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5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结论未分条款</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78210">
                                            <p:txEl>
                                              <p:charRg st="4294967295" end="4294967295"/>
                                            </p:txEl>
                                          </p:spTgt>
                                        </p:tgtEl>
                                        <p:attrNameLst>
                                          <p:attrName>style.visibility</p:attrName>
                                        </p:attrNameLst>
                                      </p:cBhvr>
                                    </p:set>
                                    <p:animEffect transition="in" filter="blinds(vertical)">
                                      <p:cBhvr>
                                        <p:cTn id="7" dur="500"/>
                                        <p:tgtEl>
                                          <p:spTgt spid="47821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0"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3810" name="矩形 503809"/>
          <p:cNvSpPr/>
          <p:nvPr/>
        </p:nvSpPr>
        <p:spPr>
          <a:xfrm>
            <a:off x="468313" y="333375"/>
            <a:ext cx="8135937" cy="5768975"/>
          </a:xfrm>
          <a:prstGeom prst="rect">
            <a:avLst/>
          </a:prstGeom>
          <a:noFill/>
          <a:ln w="12700">
            <a:noFill/>
          </a:ln>
        </p:spPr>
        <p:txBody>
          <a:bodyPr>
            <a:spAutoFit/>
          </a:bodyPr>
          <a:p>
            <a:pPr eaLnBrk="0" hangingPunct="0">
              <a:spcBef>
                <a:spcPct val="0"/>
              </a:spcBef>
              <a:spcAft>
                <a:spcPct val="0"/>
              </a:spcAft>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3400" dirty="0">
                <a:solidFill>
                  <a:srgbClr val="FF9900"/>
                </a:solidFill>
                <a:latin typeface="Times New Roman" panose="02020603050405020304" pitchFamily="18" charset="0"/>
                <a:ea typeface="宋体" panose="02010600030101010101" pitchFamily="2" charset="-122"/>
              </a:rPr>
              <a:t>致谢</a:t>
            </a:r>
            <a:r>
              <a:rPr lang="zh-CN" altLang="en-US" sz="3600" dirty="0">
                <a:solidFill>
                  <a:srgbClr val="FF9900"/>
                </a:solidFill>
                <a:latin typeface="宋体" panose="02010600030101010101" pitchFamily="2" charset="-122"/>
                <a:ea typeface="宋体" panose="02010600030101010101" pitchFamily="2" charset="-122"/>
              </a:rPr>
              <a:t> </a:t>
            </a:r>
            <a:endParaRPr lang="zh-CN" altLang="en-US" sz="3600" dirty="0">
              <a:solidFill>
                <a:srgbClr val="FF9900"/>
              </a:solidFill>
              <a:latin typeface="宋体" panose="02010600030101010101" pitchFamily="2" charset="-122"/>
              <a:ea typeface="宋体" panose="02010600030101010101" pitchFamily="2" charset="-122"/>
            </a:endParaRPr>
          </a:p>
          <a:p>
            <a:pPr algn="just" eaLnBrk="0" hangingPunct="0">
              <a:spcBef>
                <a:spcPct val="0"/>
              </a:spcBef>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科技论文应有致谢，并且致谢必须在投稿前征得被致谢者的口头或书面同意。</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spcBef>
                <a:spcPct val="0"/>
              </a:spcBef>
              <a:spcAft>
                <a:spcPct val="0"/>
              </a:spcAft>
            </a:pPr>
            <a:r>
              <a:rPr lang="zh-CN" altLang="en-US" sz="2800" dirty="0">
                <a:solidFill>
                  <a:schemeClr val="tx1"/>
                </a:solidFill>
                <a:latin typeface="Times New Roman" panose="02020603050405020304" pitchFamily="18" charset="0"/>
                <a:ea typeface="宋体" panose="02010600030101010101" pitchFamily="2" charset="-122"/>
              </a:rPr>
              <a:t>    致谢的对象与范围：</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参与讨论或提出指导性意见的人员，指导或协助本研究工作的实验人员</a:t>
            </a: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宋体" panose="02010600030101010101" pitchFamily="2" charset="-122"/>
              <a:ea typeface="宋体" panose="02010600030101010101" pitchFamily="2" charset="-122"/>
            </a:endParaRPr>
          </a:p>
          <a:p>
            <a:pPr algn="just" eaLnBrk="0" hangingPunct="0">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提供实验材料、仪器及其他方便的人员，提供所采用的数据、图表、照片的人员</a:t>
            </a:r>
            <a:endParaRPr lang="zh-CN" altLang="en-US" sz="2800" dirty="0">
              <a:solidFill>
                <a:schemeClr val="tx1"/>
              </a:solidFill>
              <a:latin typeface="宋体" panose="02010600030101010101" pitchFamily="2" charset="-122"/>
              <a:ea typeface="宋体" panose="02010600030101010101" pitchFamily="2" charset="-122"/>
            </a:endParaRPr>
          </a:p>
          <a:p>
            <a:pPr algn="just" eaLnBrk="0" hangingPunct="0">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基金资助合同单位、其他组织或个人</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提供过某种间接信息，但与该论文没有直接关系的人员</a:t>
            </a: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文本框 334849"/>
          <p:cNvSpPr txBox="1"/>
          <p:nvPr/>
        </p:nvSpPr>
        <p:spPr>
          <a:xfrm>
            <a:off x="1116013" y="2133600"/>
            <a:ext cx="7127875" cy="4181475"/>
          </a:xfrm>
          <a:prstGeom prst="rect">
            <a:avLst/>
          </a:prstGeom>
          <a:noFill/>
          <a:ln w="12700">
            <a:noFill/>
          </a:ln>
        </p:spPr>
        <p:txBody>
          <a:bodyPr>
            <a:spAutoFit/>
          </a:bodyPr>
          <a:p>
            <a:pPr>
              <a:lnSpc>
                <a:spcPct val="120000"/>
              </a:lnSpc>
              <a:spcBef>
                <a:spcPct val="0"/>
              </a:spcBef>
              <a:spcAft>
                <a:spcPct val="0"/>
              </a:spcAft>
            </a:pPr>
            <a:r>
              <a:rPr lang="zh-CN" altLang="en-US" b="0" dirty="0">
                <a:solidFill>
                  <a:schemeClr val="tx1"/>
                </a:solidFill>
                <a:latin typeface="Times New Roman" panose="02020603050405020304" pitchFamily="18" charset="0"/>
                <a:ea typeface="宋体" panose="02010600030101010101" pitchFamily="2" charset="-122"/>
              </a:rPr>
              <a:t>        </a:t>
            </a:r>
            <a:r>
              <a:rPr lang="zh-CN" altLang="en-US" dirty="0">
                <a:solidFill>
                  <a:schemeClr val="tx1"/>
                </a:solidFill>
                <a:latin typeface="Times New Roman" panose="02020603050405020304" pitchFamily="18" charset="0"/>
                <a:ea typeface="宋体" panose="02010600030101010101" pitchFamily="2" charset="-122"/>
              </a:rPr>
              <a:t>参考文献是一篇完整的科技论文不可或缺的组成部分，可以反映作者的科学态度和论文的科学依据，以及论文的起点和深度。它不仅是论文内容的某种缘起及延伸，同时也可为有兴趣的读者提供进一步查询资料或信息的线索。</a:t>
            </a:r>
            <a:endParaRPr lang="zh-CN" altLang="en-US"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pPr>
            <a:r>
              <a:rPr lang="zh-CN" altLang="en-US" dirty="0">
                <a:solidFill>
                  <a:schemeClr val="tx1"/>
                </a:solidFill>
                <a:latin typeface="Times New Roman" panose="02020603050405020304" pitchFamily="18" charset="0"/>
                <a:ea typeface="宋体" panose="02010600030101010101" pitchFamily="2" charset="-122"/>
              </a:rPr>
              <a:t>        </a:t>
            </a:r>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334851" name="文本框 334850"/>
          <p:cNvSpPr txBox="1"/>
          <p:nvPr/>
        </p:nvSpPr>
        <p:spPr>
          <a:xfrm rot="10800000" flipV="1">
            <a:off x="1835150" y="981075"/>
            <a:ext cx="5029200" cy="641350"/>
          </a:xfrm>
          <a:prstGeom prst="rect">
            <a:avLst/>
          </a:prstGeom>
          <a:noFill/>
          <a:ln w="12700">
            <a:noFill/>
          </a:ln>
        </p:spPr>
        <p:txBody>
          <a:bodyPr>
            <a:spAutoFit/>
          </a:bodyPr>
          <a:p>
            <a:pPr algn="ctr"/>
            <a:r>
              <a:rPr lang="zh-CN" altLang="en-US" sz="3600" dirty="0">
                <a:solidFill>
                  <a:srgbClr val="FF9900"/>
                </a:solidFill>
                <a:latin typeface="宋体" panose="02010600030101010101" pitchFamily="2" charset="-122"/>
                <a:ea typeface="宋体" panose="02010600030101010101" pitchFamily="2" charset="-122"/>
              </a:rPr>
              <a:t>参考文献</a:t>
            </a:r>
            <a:endParaRPr lang="zh-CN" altLang="en-US" sz="3600" dirty="0">
              <a:solidFill>
                <a:srgbClr val="FF9900"/>
              </a:solidFill>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文本框 335873"/>
          <p:cNvSpPr txBox="1"/>
          <p:nvPr/>
        </p:nvSpPr>
        <p:spPr>
          <a:xfrm>
            <a:off x="395288" y="1268413"/>
            <a:ext cx="8459787" cy="5008562"/>
          </a:xfrm>
          <a:prstGeom prst="rect">
            <a:avLst/>
          </a:prstGeom>
          <a:noFill/>
          <a:ln w="12700">
            <a:noFill/>
          </a:ln>
        </p:spPr>
        <p:txBody>
          <a:bodyPr>
            <a:spAutoFit/>
          </a:bodyPr>
          <a:p>
            <a:pPr>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对论文的立意起指导作用，对论文的起点起</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旁证作用</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充当判断论文真实性的有力依据</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为读者详细阅读原文和进一步研究提供线索</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帮助区分作者与前人</a:t>
            </a:r>
            <a:r>
              <a:rPr lang="en-US" altLang="zh-CN" sz="280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他人的研究成果，保护</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作者和被引文献作者的著作权</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有利于节省篇幅</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是引文分析的原始材料        </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335875" name="文本框 335874"/>
          <p:cNvSpPr txBox="1"/>
          <p:nvPr/>
        </p:nvSpPr>
        <p:spPr>
          <a:xfrm>
            <a:off x="539750" y="333375"/>
            <a:ext cx="5364163" cy="609600"/>
          </a:xfrm>
          <a:prstGeom prst="rect">
            <a:avLst/>
          </a:prstGeom>
          <a:noFill/>
          <a:ln w="12700">
            <a:noFill/>
          </a:ln>
        </p:spPr>
        <p:txBody>
          <a:bodyPr>
            <a:spAutoFit/>
          </a:bodyPr>
          <a:p>
            <a:pPr>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参考文献的主要作用</a:t>
            </a:r>
            <a:r>
              <a:rPr lang="zh-CN" altLang="en-US" sz="3400" dirty="0">
                <a:solidFill>
                  <a:schemeClr val="hlink"/>
                </a:solidFill>
                <a:latin typeface="Times New Roman" panose="02020603050405020304" pitchFamily="18" charset="0"/>
                <a:ea typeface="宋体" panose="02010600030101010101" pitchFamily="2" charset="-122"/>
              </a:rPr>
              <a:t> </a:t>
            </a:r>
            <a:endParaRPr lang="zh-CN" altLang="en-US" sz="3400" dirty="0">
              <a:solidFill>
                <a:schemeClr val="hlink"/>
              </a:solidFill>
              <a:latin typeface="Times New Roman" panose="02020603050405020304" pitchFamily="18"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文本框 336897"/>
          <p:cNvSpPr txBox="1"/>
          <p:nvPr/>
        </p:nvSpPr>
        <p:spPr>
          <a:xfrm>
            <a:off x="539750" y="2781300"/>
            <a:ext cx="2663825" cy="2614613"/>
          </a:xfrm>
          <a:prstGeom prst="rect">
            <a:avLst/>
          </a:prstGeom>
          <a:noFill/>
          <a:ln w="12700">
            <a:noFill/>
          </a:ln>
        </p:spPr>
        <p:txBody>
          <a:bodyPr>
            <a:spAutoFit/>
          </a:bodyPr>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公开性原则</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原始性原则</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必要性原则</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准确性原则</a:t>
            </a:r>
            <a:endParaRPr lang="zh-CN" altLang="en-US" sz="2400" dirty="0">
              <a:solidFill>
                <a:schemeClr val="tx1"/>
              </a:solidFill>
              <a:latin typeface="Times New Roman" panose="02020603050405020304" pitchFamily="18" charset="0"/>
              <a:ea typeface="宋体" panose="02010600030101010101" pitchFamily="2" charset="-122"/>
            </a:endParaRPr>
          </a:p>
        </p:txBody>
      </p:sp>
      <p:sp>
        <p:nvSpPr>
          <p:cNvPr id="336901" name="文本框 336900"/>
          <p:cNvSpPr txBox="1"/>
          <p:nvPr/>
        </p:nvSpPr>
        <p:spPr>
          <a:xfrm>
            <a:off x="323850" y="1196975"/>
            <a:ext cx="6948488" cy="609600"/>
          </a:xfrm>
          <a:prstGeom prst="rect">
            <a:avLst/>
          </a:prstGeom>
          <a:noFill/>
          <a:ln w="12700">
            <a:noFill/>
          </a:ln>
        </p:spPr>
        <p:txBody>
          <a:bodyPr>
            <a:spAutoFit/>
          </a:bodyPr>
          <a:p>
            <a:pPr>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参考文献引用应遵循的原则</a:t>
            </a:r>
            <a:endParaRPr lang="zh-CN" altLang="en-US" sz="3400" dirty="0">
              <a:solidFill>
                <a:schemeClr val="tx1"/>
              </a:solidFill>
              <a:latin typeface="宋体" panose="02010600030101010101" pitchFamily="2" charset="-122"/>
              <a:ea typeface="宋体" panose="02010600030101010101" pitchFamily="2" charset="-122"/>
            </a:endParaRPr>
          </a:p>
        </p:txBody>
      </p:sp>
      <p:sp>
        <p:nvSpPr>
          <p:cNvPr id="362499" name="文本框 362498"/>
          <p:cNvSpPr txBox="1"/>
          <p:nvPr/>
        </p:nvSpPr>
        <p:spPr>
          <a:xfrm>
            <a:off x="5867400" y="2997200"/>
            <a:ext cx="2952750" cy="561975"/>
          </a:xfrm>
          <a:prstGeom prst="rect">
            <a:avLst/>
          </a:prstGeom>
          <a:noFill/>
          <a:ln w="12700">
            <a:noFill/>
          </a:ln>
        </p:spPr>
        <p:txBody>
          <a:bodyPr>
            <a:spAutoFit/>
          </a:bodyPr>
          <a:p>
            <a:pPr>
              <a:lnSpc>
                <a:spcPct val="110000"/>
              </a:lnSpc>
              <a:spcBef>
                <a:spcPct val="0"/>
              </a:spcBef>
            </a:pP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362500" name="文本框 362499"/>
          <p:cNvSpPr txBox="1"/>
          <p:nvPr/>
        </p:nvSpPr>
        <p:spPr>
          <a:xfrm>
            <a:off x="3924300" y="2708275"/>
            <a:ext cx="2987675" cy="2614613"/>
          </a:xfrm>
          <a:prstGeom prst="rect">
            <a:avLst/>
          </a:prstGeom>
          <a:noFill/>
          <a:ln w="12700">
            <a:noFill/>
          </a:ln>
        </p:spPr>
        <p:txBody>
          <a:bodyPr>
            <a:spAutoFit/>
          </a:bodyPr>
          <a:p>
            <a:pPr>
              <a:lnSpc>
                <a:spcPct val="110000"/>
              </a:lnSpc>
              <a:spcBef>
                <a:spcPct val="0"/>
              </a:spcBef>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适当性原则</a:t>
            </a:r>
            <a:endParaRPr lang="zh-CN" altLang="en-US" sz="2800" dirty="0">
              <a:solidFill>
                <a:schemeClr val="tx1"/>
              </a:solidFill>
              <a:latin typeface="宋体" panose="02010600030101010101" pitchFamily="2" charset="-122"/>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新颖性原则</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代表性原则</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标准化原则</a:t>
            </a:r>
            <a:r>
              <a:rPr lang="zh-CN" altLang="en-US" sz="2400" dirty="0">
                <a:solidFill>
                  <a:schemeClr val="tx1"/>
                </a:solidFill>
                <a:latin typeface="Times New Roman" panose="02020603050405020304" pitchFamily="18" charset="0"/>
                <a:ea typeface="宋体" panose="02010600030101010101" pitchFamily="2" charset="-122"/>
              </a:rPr>
              <a:t>        </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0258" name="矩形 480257"/>
          <p:cNvSpPr/>
          <p:nvPr/>
        </p:nvSpPr>
        <p:spPr>
          <a:xfrm>
            <a:off x="684213" y="620713"/>
            <a:ext cx="8135937" cy="5389562"/>
          </a:xfrm>
          <a:prstGeom prst="rect">
            <a:avLst/>
          </a:prstGeom>
          <a:noFill/>
          <a:ln w="12700">
            <a:noFill/>
          </a:ln>
        </p:spPr>
        <p:txBody>
          <a:bodyPr>
            <a:spAutoFit/>
          </a:bodyPr>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从被引文献的属性看，应遵循公开性原则和原始性原则</a:t>
            </a:r>
            <a:endParaRPr lang="zh-CN" altLang="en-US" sz="2800" b="0" dirty="0">
              <a:solidFill>
                <a:schemeClr val="tx1"/>
              </a:solidFill>
              <a:latin typeface="宋体" panose="02010600030101010101" pitchFamily="2" charset="-122"/>
              <a:ea typeface="宋体" panose="02010600030101010101" pitchFamily="2" charset="-122"/>
            </a:endParaRPr>
          </a:p>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从被引文献和引用文献的关系看，应遵循必要性原则，排除常识性知识的引用</a:t>
            </a:r>
            <a:endParaRPr lang="zh-CN" altLang="en-US" sz="2800" b="0" dirty="0">
              <a:solidFill>
                <a:schemeClr val="tx1"/>
              </a:solidFill>
              <a:latin typeface="宋体" panose="02010600030101010101" pitchFamily="2" charset="-122"/>
              <a:ea typeface="宋体" panose="02010600030101010101" pitchFamily="2" charset="-122"/>
            </a:endParaRPr>
          </a:p>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从引用者对被引文献的内容表述看，应遵循准确性原则，保证引述内容准确、完整</a:t>
            </a:r>
            <a:endParaRPr lang="en-US" altLang="zh-CN" sz="2800" b="0">
              <a:solidFill>
                <a:schemeClr val="tx1"/>
              </a:solidFill>
              <a:latin typeface="宋体" panose="02010600030101010101" pitchFamily="2" charset="-122"/>
              <a:ea typeface="宋体" panose="02010600030101010101" pitchFamily="2" charset="-122"/>
            </a:endParaRPr>
          </a:p>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从被引文献的定量性看，应遵循适当性原则，不能构成剽窃，损害被引用者的利益</a:t>
            </a:r>
            <a:endParaRPr lang="zh-CN" altLang="en-US" sz="2800" b="0" dirty="0">
              <a:solidFill>
                <a:schemeClr val="tx1"/>
              </a:solidFill>
              <a:latin typeface="宋体" panose="02010600030101010101" pitchFamily="2" charset="-122"/>
              <a:ea typeface="宋体" panose="02010600030101010101" pitchFamily="2" charset="-122"/>
            </a:endParaRPr>
          </a:p>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从被引文献的质量看，应遵循新颖性原则和代表性原则</a:t>
            </a:r>
            <a:endParaRPr lang="zh-CN" altLang="en-US" sz="2800" b="0" dirty="0">
              <a:solidFill>
                <a:schemeClr val="tx1"/>
              </a:solidFill>
              <a:latin typeface="宋体" panose="02010600030101010101" pitchFamily="2" charset="-122"/>
              <a:ea typeface="宋体" panose="02010600030101010101" pitchFamily="2" charset="-122"/>
            </a:endParaRPr>
          </a:p>
          <a:p>
            <a:pPr indent="266700">
              <a:lnSpc>
                <a:spcPct val="90000"/>
              </a:lnSpc>
              <a:spcBef>
                <a:spcPct val="0"/>
              </a:spcBef>
              <a:buFont typeface="Wingdings" panose="05000000000000000000" pitchFamily="2" charset="2"/>
              <a:buChar char="l"/>
            </a:pPr>
            <a:r>
              <a:rPr lang="zh-CN" altLang="en-US" sz="2800" b="0" dirty="0">
                <a:solidFill>
                  <a:schemeClr val="tx1"/>
                </a:solidFill>
                <a:latin typeface="宋体" panose="02010600030101010101" pitchFamily="2" charset="-122"/>
                <a:ea typeface="宋体" panose="02010600030101010101" pitchFamily="2" charset="-122"/>
              </a:rPr>
              <a:t>从被引文献的著录看，应遵循标准化原则</a:t>
            </a:r>
            <a:endParaRPr lang="zh-CN" altLang="en-US" sz="2800" b="0"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80258">
                                            <p:txEl>
                                              <p:charRg st="4294967295" end="4294967295"/>
                                            </p:txEl>
                                          </p:spTgt>
                                        </p:tgtEl>
                                        <p:attrNameLst>
                                          <p:attrName>style.visibility</p:attrName>
                                        </p:attrNameLst>
                                      </p:cBhvr>
                                    </p:set>
                                    <p:animEffect transition="in" filter="blinds(vertical)">
                                      <p:cBhvr>
                                        <p:cTn id="7" dur="500"/>
                                        <p:tgtEl>
                                          <p:spTgt spid="48025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8"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5858" name="文本框 505857"/>
          <p:cNvSpPr txBox="1"/>
          <p:nvPr/>
        </p:nvSpPr>
        <p:spPr>
          <a:xfrm>
            <a:off x="0" y="1052513"/>
            <a:ext cx="8964613" cy="4408487"/>
          </a:xfrm>
          <a:prstGeom prst="rect">
            <a:avLst/>
          </a:prstGeom>
          <a:noFill/>
          <a:ln w="12700">
            <a:noFill/>
          </a:ln>
        </p:spPr>
        <p:txBody>
          <a:bodyPr>
            <a:spAutoFit/>
          </a:bodyPr>
          <a:p>
            <a:pPr marL="457200" indent="-457200">
              <a:lnSpc>
                <a:spcPct val="120000"/>
              </a:lnSpc>
              <a:spcBef>
                <a:spcPct val="0"/>
              </a:spcBef>
              <a:spcAft>
                <a:spcPct val="0"/>
              </a:spcAft>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合理自引：如果作者的研究表现出学科的阶段性、关联性和继承性，那么这样的自引可认为是合理自引。</a:t>
            </a:r>
            <a:endParaRPr lang="zh-CN" altLang="en-US" sz="2800" dirty="0">
              <a:solidFill>
                <a:schemeClr val="tx1"/>
              </a:solidFill>
              <a:latin typeface="Times New Roman" panose="02020603050405020304" pitchFamily="18" charset="0"/>
              <a:ea typeface="宋体" panose="02010600030101010101" pitchFamily="2" charset="-122"/>
            </a:endParaRPr>
          </a:p>
          <a:p>
            <a:pPr marL="457200" indent="-457200">
              <a:lnSpc>
                <a:spcPct val="120000"/>
              </a:lnSpc>
              <a:spcBef>
                <a:spcPct val="0"/>
              </a:spcBef>
              <a:spcAft>
                <a:spcPct val="0"/>
              </a:spcAft>
            </a:pPr>
            <a:endParaRPr lang="zh-CN" altLang="en-US" sz="2800" dirty="0">
              <a:solidFill>
                <a:schemeClr val="tx1"/>
              </a:solidFill>
              <a:latin typeface="Times New Roman" panose="02020603050405020304" pitchFamily="18" charset="0"/>
              <a:ea typeface="宋体" panose="02010600030101010101" pitchFamily="2" charset="-122"/>
            </a:endParaRPr>
          </a:p>
          <a:p>
            <a:pPr marL="457200" indent="-457200">
              <a:lnSpc>
                <a:spcPct val="110000"/>
              </a:lnSpc>
              <a:spcBef>
                <a:spcPct val="0"/>
              </a:spcBef>
              <a:spcAft>
                <a:spcPct val="0"/>
              </a:spcAft>
            </a:pPr>
            <a:r>
              <a:rPr lang="zh-CN" altLang="en-US" sz="2800" dirty="0">
                <a:solidFill>
                  <a:schemeClr val="tx1"/>
                </a:solidFill>
                <a:latin typeface="Times New Roman" panose="02020603050405020304" pitchFamily="18" charset="0"/>
                <a:ea typeface="宋体" panose="02010600030101010101" pitchFamily="2" charset="-122"/>
              </a:rPr>
              <a:t>      以下自引情况属 “不当自引” ：</a:t>
            </a:r>
            <a:endParaRPr lang="zh-CN" altLang="en-US" sz="2800" dirty="0">
              <a:solidFill>
                <a:schemeClr val="tx1"/>
              </a:solidFill>
              <a:latin typeface="Times New Roman" panose="02020603050405020304" pitchFamily="18" charset="0"/>
              <a:ea typeface="宋体" panose="02010600030101010101" pitchFamily="2" charset="-122"/>
            </a:endParaRPr>
          </a:p>
          <a:p>
            <a:pPr marL="457200" indent="-45720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为有助于人为拔高所投期刊的总被引频次而“自引”</a:t>
            </a:r>
            <a:endParaRPr lang="zh-CN" altLang="en-US" sz="2800" dirty="0">
              <a:solidFill>
                <a:schemeClr val="tx1"/>
              </a:solidFill>
              <a:latin typeface="Times New Roman" panose="02020603050405020304" pitchFamily="18" charset="0"/>
              <a:ea typeface="宋体" panose="02010600030101010101" pitchFamily="2" charset="-122"/>
            </a:endParaRPr>
          </a:p>
          <a:p>
            <a:pPr marL="457200" indent="-45720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为标榜或展示自己已取得的学术研究成果而“自引”</a:t>
            </a:r>
            <a:endParaRPr lang="zh-CN" altLang="en-US" sz="2800" dirty="0">
              <a:solidFill>
                <a:schemeClr val="tx1"/>
              </a:solidFill>
              <a:latin typeface="Times New Roman" panose="02020603050405020304" pitchFamily="18" charset="0"/>
              <a:ea typeface="宋体" panose="02010600030101010101" pitchFamily="2" charset="-122"/>
            </a:endParaRPr>
          </a:p>
          <a:p>
            <a:pPr marL="457200" indent="-45720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因自引的方便性而未加提炼、斟酌和精选</a:t>
            </a:r>
            <a:r>
              <a:rPr lang="en-US" altLang="zh-CN" sz="280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导致“自引”过多</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505859" name="文本框 505858"/>
          <p:cNvSpPr txBox="1"/>
          <p:nvPr/>
        </p:nvSpPr>
        <p:spPr>
          <a:xfrm>
            <a:off x="323850" y="188913"/>
            <a:ext cx="5364163" cy="609600"/>
          </a:xfrm>
          <a:prstGeom prst="rect">
            <a:avLst/>
          </a:prstGeom>
          <a:noFill/>
          <a:ln w="12700">
            <a:noFill/>
          </a:ln>
        </p:spPr>
        <p:txBody>
          <a:bodyPr>
            <a:spAutoFit/>
          </a:bodyPr>
          <a:p>
            <a:pPr>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合理自引与不当自引</a:t>
            </a:r>
            <a:r>
              <a:rPr lang="zh-CN" altLang="en-US" sz="3400" dirty="0">
                <a:solidFill>
                  <a:schemeClr val="hlink"/>
                </a:solidFill>
                <a:latin typeface="Times New Roman" panose="02020603050405020304" pitchFamily="18" charset="0"/>
                <a:ea typeface="宋体" panose="02010600030101010101" pitchFamily="2" charset="-122"/>
              </a:rPr>
              <a:t> </a:t>
            </a:r>
            <a:endParaRPr lang="zh-CN" altLang="en-US" sz="3400" dirty="0">
              <a:solidFill>
                <a:schemeClr val="hlink"/>
              </a:solidFill>
              <a:latin typeface="Times New Roman" panose="02020603050405020304" pitchFamily="18"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42" name="标题 573441"/>
          <p:cNvSpPr>
            <a:spLocks noGrp="1"/>
          </p:cNvSpPr>
          <p:nvPr>
            <p:ph type="title"/>
          </p:nvPr>
        </p:nvSpPr>
        <p:spPr>
          <a:ln/>
        </p:spPr>
        <p:txBody>
          <a:bodyPr lIns="92075" tIns="46038" rIns="92075" bIns="46038" anchor="ctr"/>
          <a:p>
            <a:r>
              <a:rPr lang="zh-CN" altLang="en-US" sz="3600" b="1" dirty="0">
                <a:solidFill>
                  <a:srgbClr val="FF9900"/>
                </a:solidFill>
                <a:ea typeface="黑体" panose="02010609060101010101" pitchFamily="2" charset="-122"/>
              </a:rPr>
              <a:t>结构层次</a:t>
            </a:r>
            <a:endParaRPr lang="zh-CN" altLang="en-US" sz="3600" b="1" dirty="0">
              <a:solidFill>
                <a:srgbClr val="FF9900"/>
              </a:solidFill>
              <a:ea typeface="黑体" panose="02010609060101010101" pitchFamily="2" charset="-122"/>
            </a:endParaRPr>
          </a:p>
        </p:txBody>
      </p:sp>
      <p:sp>
        <p:nvSpPr>
          <p:cNvPr id="573443" name="文本占位符 573442"/>
          <p:cNvSpPr>
            <a:spLocks noGrp="1"/>
          </p:cNvSpPr>
          <p:nvPr>
            <p:ph type="body" idx="1"/>
          </p:nvPr>
        </p:nvSpPr>
        <p:spPr>
          <a:xfrm>
            <a:off x="323850" y="2276475"/>
            <a:ext cx="8640763" cy="3603625"/>
          </a:xfrm>
          <a:ln/>
        </p:spPr>
        <p:txBody>
          <a:bodyPr/>
          <a:p>
            <a:pPr>
              <a:lnSpc>
                <a:spcPct val="125000"/>
              </a:lnSpc>
              <a:buClr>
                <a:schemeClr val="tx1"/>
              </a:buClr>
            </a:pPr>
            <a:r>
              <a:rPr lang="zh-CN" altLang="en-US" b="1" dirty="0"/>
              <a:t>论文标题和层次标题形成逻辑组合，构成</a:t>
            </a:r>
            <a:endParaRPr lang="zh-CN" altLang="en-US" b="1" dirty="0"/>
          </a:p>
          <a:p>
            <a:pPr>
              <a:lnSpc>
                <a:spcPct val="125000"/>
              </a:lnSpc>
              <a:buClr>
                <a:schemeClr val="tx1"/>
              </a:buClr>
              <a:buNone/>
            </a:pPr>
            <a:r>
              <a:rPr lang="zh-CN" altLang="en-US" b="1" dirty="0"/>
              <a:t>    论文格架，以此强化作者的科学贡献</a:t>
            </a:r>
            <a:endParaRPr lang="zh-CN" altLang="en-US" b="1" dirty="0"/>
          </a:p>
          <a:p>
            <a:pPr>
              <a:buClr>
                <a:schemeClr val="tx1"/>
              </a:buClr>
            </a:pPr>
            <a:r>
              <a:rPr lang="zh-CN" altLang="en-US" b="1" dirty="0"/>
              <a:t> 结构层次的设置服务于论文的功能要求</a:t>
            </a:r>
            <a:endParaRPr lang="zh-CN" altLang="en-US" b="1" dirty="0"/>
          </a:p>
          <a:p>
            <a:pPr>
              <a:lnSpc>
                <a:spcPct val="125000"/>
              </a:lnSpc>
              <a:buClr>
                <a:schemeClr val="tx1"/>
              </a:buClr>
            </a:pPr>
            <a:r>
              <a:rPr lang="zh-CN" altLang="en-US" b="1" dirty="0"/>
              <a:t> 最详细的部分应包含最大份量贡献的细节</a:t>
            </a:r>
            <a:endParaRPr lang="zh-CN" alt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6882" name="文本框 506881"/>
          <p:cNvSpPr txBox="1"/>
          <p:nvPr/>
        </p:nvSpPr>
        <p:spPr>
          <a:xfrm>
            <a:off x="250825" y="1341438"/>
            <a:ext cx="8893175" cy="4622800"/>
          </a:xfrm>
          <a:prstGeom prst="rect">
            <a:avLst/>
          </a:prstGeom>
          <a:noFill/>
          <a:ln w="12700">
            <a:noFill/>
          </a:ln>
        </p:spPr>
        <p:txBody>
          <a:bodyPr>
            <a:spAutoFit/>
          </a:bodyPr>
          <a:p>
            <a:pPr>
              <a:lnSpc>
                <a:spcPct val="120000"/>
              </a:lnSpc>
              <a:spcBef>
                <a:spcPct val="0"/>
              </a:spcBef>
              <a:buFont typeface="Wingdings" panose="05000000000000000000" pitchFamily="2" charset="2"/>
              <a:buChar char="l"/>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伪引：作者列出一些与论文主题内容不相关或关系不大的文献。</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漏引：作者实际引用了别人的文章，但是在自己的论文中只列出了曾经引用过的部分参考文献，而把另一部分曾经引用的参考文献却漏列了。</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错引：引文的准确性存在问题，作者在引用参考文献时由于种种原因导致对引文的描述与原始文献内容出现偏差或不符。</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506883" name="文本框 506882"/>
          <p:cNvSpPr txBox="1"/>
          <p:nvPr/>
        </p:nvSpPr>
        <p:spPr>
          <a:xfrm>
            <a:off x="539750" y="333375"/>
            <a:ext cx="5364163" cy="609600"/>
          </a:xfrm>
          <a:prstGeom prst="rect">
            <a:avLst/>
          </a:prstGeom>
          <a:noFill/>
          <a:ln w="12700">
            <a:noFill/>
          </a:ln>
        </p:spPr>
        <p:txBody>
          <a:bodyPr>
            <a:spAutoFit/>
          </a:bodyPr>
          <a:p>
            <a:pPr>
              <a:spcBef>
                <a:spcPct val="0"/>
              </a:spcBef>
              <a:spcAft>
                <a:spcPct val="0"/>
              </a:spcAft>
            </a:pPr>
            <a:r>
              <a:rPr lang="zh-CN" altLang="en-US" sz="3400" dirty="0">
                <a:solidFill>
                  <a:schemeClr val="tx1"/>
                </a:solidFill>
                <a:latin typeface="Times New Roman" panose="02020603050405020304" pitchFamily="18" charset="0"/>
                <a:ea typeface="宋体" panose="02010600030101010101" pitchFamily="2" charset="-122"/>
              </a:rPr>
              <a:t>伪引、漏引与错引</a:t>
            </a:r>
            <a:r>
              <a:rPr lang="zh-CN" altLang="en-US" sz="3400" dirty="0">
                <a:solidFill>
                  <a:schemeClr val="hlink"/>
                </a:solidFill>
                <a:latin typeface="Times New Roman" panose="02020603050405020304" pitchFamily="18" charset="0"/>
                <a:ea typeface="宋体" panose="02010600030101010101" pitchFamily="2" charset="-122"/>
              </a:rPr>
              <a:t> </a:t>
            </a:r>
            <a:endParaRPr lang="zh-CN" altLang="en-US" sz="3400" dirty="0">
              <a:solidFill>
                <a:schemeClr val="hlink"/>
              </a:solidFill>
              <a:latin typeface="Times New Roman" panose="02020603050405020304" pitchFamily="18"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1941" name="标题 551940"/>
          <p:cNvSpPr>
            <a:spLocks noGrp="1"/>
          </p:cNvSpPr>
          <p:nvPr>
            <p:ph type="title"/>
          </p:nvPr>
        </p:nvSpPr>
        <p:spPr>
          <a:ln/>
        </p:spPr>
        <p:txBody>
          <a:bodyPr lIns="92075" tIns="46038" rIns="92075" bIns="46038" anchor="ctr"/>
          <a:p>
            <a:r>
              <a:rPr lang="zh-CN" altLang="en-US" sz="3400" dirty="0">
                <a:solidFill>
                  <a:schemeClr val="tx1"/>
                </a:solidFill>
              </a:rPr>
              <a:t>主要参考文献著录格式</a:t>
            </a:r>
            <a:endParaRPr lang="zh-CN" altLang="en-US" sz="3400" dirty="0">
              <a:solidFill>
                <a:schemeClr val="tx1"/>
              </a:solidFill>
            </a:endParaRPr>
          </a:p>
        </p:txBody>
      </p:sp>
      <p:pic>
        <p:nvPicPr>
          <p:cNvPr id="551940" name="内容占位符 551939"/>
          <p:cNvPicPr/>
          <p:nvPr>
            <p:ph idx="1"/>
          </p:nvPr>
        </p:nvPicPr>
        <p:blipFill>
          <a:blip r:embed="rId1"/>
          <a:stretch>
            <a:fillRect/>
          </a:stretch>
        </p:blipFill>
        <p:spPr>
          <a:xfrm>
            <a:off x="1047750" y="2381250"/>
            <a:ext cx="7086600" cy="4114800"/>
          </a:xfr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02" name="文本占位符 614401"/>
          <p:cNvSpPr>
            <a:spLocks noGrp="1"/>
          </p:cNvSpPr>
          <p:nvPr>
            <p:ph type="body" idx="1"/>
          </p:nvPr>
        </p:nvSpPr>
        <p:spPr>
          <a:xfrm>
            <a:off x="539750" y="620713"/>
            <a:ext cx="8135938" cy="5543550"/>
          </a:xfrm>
          <a:ln/>
        </p:spPr>
        <p:txBody>
          <a:bodyPr/>
          <a:p>
            <a:pPr algn="ctr">
              <a:lnSpc>
                <a:spcPct val="120000"/>
              </a:lnSpc>
              <a:buNone/>
            </a:pPr>
            <a:r>
              <a:rPr lang="zh-CN" altLang="en-US" sz="3600" b="1" dirty="0">
                <a:solidFill>
                  <a:srgbClr val="FF3399"/>
                </a:solidFill>
              </a:rPr>
              <a:t>     </a:t>
            </a:r>
            <a:r>
              <a:rPr lang="zh-CN" altLang="en-US" sz="3800" b="1" dirty="0">
                <a:solidFill>
                  <a:srgbClr val="FF9900"/>
                </a:solidFill>
                <a:latin typeface="宋体" panose="02010600030101010101" pitchFamily="2" charset="-122"/>
              </a:rPr>
              <a:t>表格和插图</a:t>
            </a:r>
            <a:endParaRPr lang="zh-CN" altLang="en-US" sz="3800" b="1" dirty="0">
              <a:solidFill>
                <a:srgbClr val="FF9900"/>
              </a:solidFill>
              <a:latin typeface="宋体" panose="02010600030101010101" pitchFamily="2" charset="-122"/>
            </a:endParaRPr>
          </a:p>
          <a:p>
            <a:pPr>
              <a:lnSpc>
                <a:spcPct val="125000"/>
              </a:lnSpc>
              <a:buNone/>
            </a:pPr>
            <a:r>
              <a:rPr lang="zh-CN" altLang="en-US" sz="3800" b="1" dirty="0">
                <a:latin typeface="宋体" panose="02010600030101010101" pitchFamily="2" charset="-122"/>
              </a:rPr>
              <a:t>     </a:t>
            </a:r>
            <a:r>
              <a:rPr lang="zh-CN" altLang="en-US" b="1" dirty="0">
                <a:latin typeface="宋体" panose="02010600030101010101" pitchFamily="2" charset="-122"/>
              </a:rPr>
              <a:t>表格和插图如同照片一样会说话，能加强文字的主要信息并与文字协调；可以帮助读者快速获取信息，建立不同视觉对象之间的关系。视图故事通过很少的话语来讲述。</a:t>
            </a:r>
            <a:endParaRPr lang="zh-CN" altLang="en-US" b="1" dirty="0">
              <a:latin typeface="宋体" panose="02010600030101010101" pitchFamily="2" charset="-122"/>
            </a:endParaRPr>
          </a:p>
          <a:p>
            <a:pPr>
              <a:lnSpc>
                <a:spcPct val="120000"/>
              </a:lnSpc>
              <a:buNone/>
            </a:pPr>
            <a:r>
              <a:rPr lang="zh-CN" altLang="en-US" b="1" dirty="0">
                <a:cs typeface="Times New Roman" panose="02020603050405020304" pitchFamily="18" charset="0"/>
              </a:rPr>
              <a:t>           </a:t>
            </a:r>
            <a:endParaRPr lang="zh-CN" altLang="en-US" sz="36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5426" name="文本占位符 615425"/>
          <p:cNvSpPr>
            <a:spLocks noGrp="1"/>
          </p:cNvSpPr>
          <p:nvPr>
            <p:ph type="body" idx="1"/>
          </p:nvPr>
        </p:nvSpPr>
        <p:spPr>
          <a:xfrm>
            <a:off x="395288" y="692150"/>
            <a:ext cx="7632700" cy="5543550"/>
          </a:xfrm>
          <a:ln/>
        </p:spPr>
        <p:txBody>
          <a:bodyPr/>
          <a:p>
            <a:pPr>
              <a:lnSpc>
                <a:spcPct val="120000"/>
              </a:lnSpc>
              <a:buNone/>
            </a:pPr>
            <a:r>
              <a:rPr lang="zh-CN" altLang="en-US" sz="4000" b="1" dirty="0">
                <a:latin typeface="宋体" panose="02010600030101010101" pitchFamily="2" charset="-122"/>
              </a:rPr>
              <a:t>表格和插图的作用</a:t>
            </a:r>
            <a:endParaRPr lang="zh-CN" altLang="en-US" sz="4000" b="1" dirty="0">
              <a:latin typeface="宋体" panose="02010600030101010101" pitchFamily="2" charset="-122"/>
            </a:endParaRPr>
          </a:p>
          <a:p>
            <a:pPr>
              <a:lnSpc>
                <a:spcPct val="120000"/>
              </a:lnSpc>
              <a:buNone/>
            </a:pPr>
            <a:endParaRPr lang="zh-CN" altLang="en-US" sz="3800" b="1" dirty="0">
              <a:latin typeface="宋体" panose="02010600030101010101" pitchFamily="2" charset="-122"/>
            </a:endParaRPr>
          </a:p>
          <a:p>
            <a:pPr>
              <a:lnSpc>
                <a:spcPct val="120000"/>
              </a:lnSpc>
              <a:buClr>
                <a:schemeClr val="tx1"/>
              </a:buClr>
            </a:pPr>
            <a:r>
              <a:rPr lang="zh-CN" altLang="en-US" b="1" dirty="0">
                <a:latin typeface="宋体" panose="02010600030101010101" pitchFamily="2" charset="-122"/>
              </a:rPr>
              <a:t>有助于对论文的深入理解</a:t>
            </a:r>
            <a:endParaRPr lang="zh-CN" altLang="en-US" b="1" dirty="0">
              <a:latin typeface="宋体" panose="02010600030101010101" pitchFamily="2" charset="-122"/>
            </a:endParaRPr>
          </a:p>
          <a:p>
            <a:pPr>
              <a:lnSpc>
                <a:spcPct val="120000"/>
              </a:lnSpc>
              <a:buClr>
                <a:schemeClr val="tx1"/>
              </a:buClr>
            </a:pPr>
            <a:r>
              <a:rPr lang="zh-CN" altLang="en-US" b="1" dirty="0">
                <a:latin typeface="宋体" panose="02010600030101010101" pitchFamily="2" charset="-122"/>
              </a:rPr>
              <a:t>帮助读者确认作者的观点</a:t>
            </a:r>
            <a:endParaRPr lang="zh-CN" altLang="en-US" b="1" dirty="0">
              <a:latin typeface="宋体" panose="02010600030101010101" pitchFamily="2" charset="-122"/>
            </a:endParaRPr>
          </a:p>
          <a:p>
            <a:pPr>
              <a:lnSpc>
                <a:spcPct val="120000"/>
              </a:lnSpc>
              <a:buClr>
                <a:schemeClr val="tx1"/>
              </a:buClr>
            </a:pPr>
            <a:r>
              <a:rPr lang="zh-CN" altLang="en-US" b="1" dirty="0">
                <a:latin typeface="宋体" panose="02010600030101010101" pitchFamily="2" charset="-122"/>
              </a:rPr>
              <a:t>有助于理解复杂信息、问题及解决方案</a:t>
            </a:r>
            <a:endParaRPr lang="zh-CN" altLang="en-US" b="1" dirty="0">
              <a:latin typeface="宋体" panose="02010600030101010101" pitchFamily="2" charset="-122"/>
            </a:endParaRPr>
          </a:p>
          <a:p>
            <a:pPr>
              <a:lnSpc>
                <a:spcPct val="120000"/>
              </a:lnSpc>
              <a:buClr>
                <a:schemeClr val="tx1"/>
              </a:buClr>
            </a:pPr>
            <a:r>
              <a:rPr lang="zh-CN" altLang="en-US" b="1" dirty="0">
                <a:latin typeface="宋体" panose="02010600030101010101" pitchFamily="2" charset="-122"/>
              </a:rPr>
              <a:t>提供直接和难忘地了解作者贡献的途径</a:t>
            </a:r>
            <a:r>
              <a:rPr lang="zh-CN" altLang="en-US" b="1" dirty="0">
                <a:cs typeface="Times New Roman" panose="02020603050405020304" pitchFamily="18" charset="0"/>
              </a:rPr>
              <a:t>           </a:t>
            </a:r>
            <a:endParaRPr lang="zh-CN" altLang="en-US" sz="36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5" name="文本占位符 340994"/>
          <p:cNvSpPr>
            <a:spLocks noGrp="1"/>
          </p:cNvSpPr>
          <p:nvPr>
            <p:ph type="body" idx="1"/>
          </p:nvPr>
        </p:nvSpPr>
        <p:spPr>
          <a:xfrm>
            <a:off x="539750" y="620713"/>
            <a:ext cx="7777163" cy="5543550"/>
          </a:xfrm>
          <a:ln/>
        </p:spPr>
        <p:txBody>
          <a:bodyPr/>
          <a:p>
            <a:pPr>
              <a:lnSpc>
                <a:spcPct val="120000"/>
              </a:lnSpc>
              <a:buNone/>
            </a:pPr>
            <a:r>
              <a:rPr lang="zh-CN" altLang="en-US" sz="3600" b="1" dirty="0">
                <a:solidFill>
                  <a:srgbClr val="FF3399"/>
                </a:solidFill>
              </a:rPr>
              <a:t>     </a:t>
            </a:r>
            <a:r>
              <a:rPr lang="zh-CN" altLang="en-US" sz="3800" b="1" dirty="0">
                <a:latin typeface="宋体" panose="02010600030101010101" pitchFamily="2" charset="-122"/>
              </a:rPr>
              <a:t>表格和插图的选取原则</a:t>
            </a:r>
            <a:br>
              <a:rPr lang="zh-CN" altLang="en-US" sz="4000" b="1" dirty="0">
                <a:latin typeface="宋体" panose="02010600030101010101" pitchFamily="2" charset="-122"/>
              </a:rPr>
            </a:br>
            <a:endParaRPr lang="zh-CN" altLang="en-US" sz="4000" b="1" dirty="0">
              <a:latin typeface="宋体" panose="02010600030101010101" pitchFamily="2" charset="-122"/>
            </a:endParaRPr>
          </a:p>
          <a:p>
            <a:pPr>
              <a:lnSpc>
                <a:spcPct val="120000"/>
              </a:lnSpc>
              <a:buNone/>
            </a:pPr>
            <a:r>
              <a:rPr lang="zh-CN" altLang="en-US" b="1" dirty="0">
                <a:cs typeface="Times New Roman" panose="02020603050405020304" pitchFamily="18" charset="0"/>
              </a:rPr>
              <a:t>           对于表格或插图的选择</a:t>
            </a:r>
            <a:r>
              <a:rPr lang="zh-CN" altLang="en-US" b="1" dirty="0"/>
              <a:t>, </a:t>
            </a:r>
            <a:r>
              <a:rPr lang="zh-CN" altLang="en-US" b="1" dirty="0">
                <a:cs typeface="Times New Roman" panose="02020603050405020304" pitchFamily="18" charset="0"/>
              </a:rPr>
              <a:t>应视数据表达的需要而定</a:t>
            </a:r>
            <a:r>
              <a:rPr lang="zh-CN" altLang="en-US" b="1" dirty="0"/>
              <a:t>: </a:t>
            </a:r>
            <a:r>
              <a:rPr lang="zh-CN" altLang="en-US" b="1" dirty="0">
                <a:cs typeface="Times New Roman" panose="02020603050405020304" pitchFamily="18" charset="0"/>
              </a:rPr>
              <a:t>如果强调展示给读者精确的数值</a:t>
            </a:r>
            <a:r>
              <a:rPr lang="zh-CN" altLang="en-US" b="1" dirty="0"/>
              <a:t>, </a:t>
            </a:r>
            <a:r>
              <a:rPr lang="zh-CN" altLang="en-US" b="1" dirty="0">
                <a:cs typeface="Times New Roman" panose="02020603050405020304" pitchFamily="18" charset="0"/>
              </a:rPr>
              <a:t>就采用表格形式</a:t>
            </a:r>
            <a:r>
              <a:rPr lang="zh-CN" altLang="en-US" b="1" dirty="0"/>
              <a:t>; </a:t>
            </a:r>
            <a:r>
              <a:rPr lang="zh-CN" altLang="en-US" b="1" dirty="0">
                <a:cs typeface="Times New Roman" panose="02020603050405020304" pitchFamily="18" charset="0"/>
              </a:rPr>
              <a:t>如果要强调展示数据的分布特征或变化趋势</a:t>
            </a:r>
            <a:r>
              <a:rPr lang="zh-CN" altLang="en-US" b="1" dirty="0"/>
              <a:t>, </a:t>
            </a:r>
            <a:r>
              <a:rPr lang="zh-CN" altLang="en-US" b="1" dirty="0">
                <a:cs typeface="Times New Roman" panose="02020603050405020304" pitchFamily="18" charset="0"/>
              </a:rPr>
              <a:t>则采用图示方法。</a:t>
            </a:r>
            <a:r>
              <a:rPr lang="zh-CN" altLang="en-US" sz="3600" b="1" dirty="0"/>
              <a:t> </a:t>
            </a:r>
            <a:endParaRPr lang="zh-CN" altLang="en-US" sz="36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6450" name="文本占位符 616449"/>
          <p:cNvSpPr>
            <a:spLocks noGrp="1"/>
          </p:cNvSpPr>
          <p:nvPr>
            <p:ph type="body" idx="1"/>
          </p:nvPr>
        </p:nvSpPr>
        <p:spPr>
          <a:xfrm>
            <a:off x="611188" y="404813"/>
            <a:ext cx="7705725" cy="5976937"/>
          </a:xfrm>
          <a:ln/>
        </p:spPr>
        <p:txBody>
          <a:bodyPr/>
          <a:p>
            <a:pPr algn="just">
              <a:lnSpc>
                <a:spcPct val="90000"/>
              </a:lnSpc>
              <a:buNone/>
            </a:pPr>
            <a:r>
              <a:rPr lang="zh-CN" altLang="en-US" sz="3400" b="1" dirty="0">
                <a:latin typeface="宋体" panose="02010600030101010101" pitchFamily="2" charset="-122"/>
              </a:rPr>
              <a:t>  </a:t>
            </a:r>
            <a:r>
              <a:rPr lang="zh-CN" altLang="en-US" b="1" dirty="0">
                <a:latin typeface="宋体" panose="02010600030101010101" pitchFamily="2" charset="-122"/>
              </a:rPr>
              <a:t>表格和插图的撰写要求</a:t>
            </a:r>
            <a:endParaRPr lang="zh-CN" altLang="en-US" b="1" dirty="0">
              <a:latin typeface="宋体" panose="02010600030101010101" pitchFamily="2" charset="-122"/>
            </a:endParaRPr>
          </a:p>
          <a:p>
            <a:pPr algn="just">
              <a:lnSpc>
                <a:spcPct val="90000"/>
              </a:lnSpc>
              <a:buNone/>
            </a:pPr>
            <a:endParaRPr lang="zh-CN" altLang="en-US" b="1" dirty="0">
              <a:latin typeface="宋体" panose="02010600030101010101" pitchFamily="2" charset="-122"/>
            </a:endParaRPr>
          </a:p>
          <a:p>
            <a:pPr algn="just">
              <a:lnSpc>
                <a:spcPct val="110000"/>
              </a:lnSpc>
              <a:spcAft>
                <a:spcPct val="50000"/>
              </a:spcAft>
              <a:buClr>
                <a:schemeClr val="tx1"/>
              </a:buClr>
            </a:pPr>
            <a:r>
              <a:rPr lang="zh-CN" altLang="en-US" sz="2800" b="1" dirty="0"/>
              <a:t>自明性：无须借助其他部分来理解</a:t>
            </a:r>
            <a:endParaRPr lang="zh-CN" altLang="en-US" sz="2800" b="1" dirty="0"/>
          </a:p>
          <a:p>
            <a:pPr algn="just">
              <a:lnSpc>
                <a:spcPct val="110000"/>
              </a:lnSpc>
              <a:spcAft>
                <a:spcPct val="50000"/>
              </a:spcAft>
              <a:buClr>
                <a:schemeClr val="tx1"/>
              </a:buClr>
            </a:pPr>
            <a:r>
              <a:rPr lang="zh-CN" altLang="en-US" sz="2800" b="1" dirty="0"/>
              <a:t>清晰性：具有很好的可读性，便于抓住重点</a:t>
            </a:r>
            <a:endParaRPr lang="zh-CN" altLang="en-US" sz="2800" b="1" dirty="0"/>
          </a:p>
          <a:p>
            <a:pPr algn="just">
              <a:lnSpc>
                <a:spcPct val="110000"/>
              </a:lnSpc>
              <a:spcAft>
                <a:spcPct val="50000"/>
              </a:spcAft>
              <a:buClr>
                <a:schemeClr val="tx1"/>
              </a:buClr>
            </a:pPr>
            <a:r>
              <a:rPr lang="zh-CN" altLang="en-US" sz="2800" b="1" dirty="0"/>
              <a:t> 简洁性：无多余细节</a:t>
            </a:r>
            <a:endParaRPr lang="zh-CN" altLang="en-US" sz="2800" b="1" dirty="0"/>
          </a:p>
          <a:p>
            <a:pPr algn="just">
              <a:lnSpc>
                <a:spcPct val="110000"/>
              </a:lnSpc>
              <a:spcAft>
                <a:spcPct val="50000"/>
              </a:spcAft>
              <a:buClr>
                <a:schemeClr val="tx1"/>
              </a:buClr>
            </a:pPr>
            <a:r>
              <a:rPr lang="zh-CN" altLang="en-US" sz="2800" b="1" dirty="0"/>
              <a:t> 相关性：与主题密切相关</a:t>
            </a:r>
            <a:endParaRPr lang="zh-CN" altLang="en-US" sz="2800" b="1" dirty="0"/>
          </a:p>
          <a:p>
            <a:pPr algn="just">
              <a:lnSpc>
                <a:spcPct val="110000"/>
              </a:lnSpc>
              <a:spcAft>
                <a:spcPct val="50000"/>
              </a:spcAft>
              <a:buNone/>
            </a:pPr>
            <a:r>
              <a:rPr lang="zh-CN" altLang="en-US" sz="2400" b="1" dirty="0"/>
              <a:t>         </a:t>
            </a:r>
            <a:endParaRPr lang="zh-CN" altLang="en-US"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9234" name="矩形 479233"/>
          <p:cNvSpPr/>
          <p:nvPr/>
        </p:nvSpPr>
        <p:spPr>
          <a:xfrm>
            <a:off x="533400" y="260350"/>
            <a:ext cx="8458200" cy="5778500"/>
          </a:xfrm>
          <a:prstGeom prst="rect">
            <a:avLst/>
          </a:prstGeom>
          <a:noFill/>
          <a:ln w="12700">
            <a:noFill/>
          </a:ln>
        </p:spPr>
        <p:txBody>
          <a:bodyPr>
            <a:spAutoFit/>
          </a:bodyPr>
          <a:p>
            <a:pPr indent="266700" eaLnBrk="0" hangingPunct="0">
              <a:spcBef>
                <a:spcPct val="0"/>
              </a:spcBef>
              <a:spcAft>
                <a:spcPct val="0"/>
              </a:spcAft>
            </a:pPr>
            <a:r>
              <a:rPr lang="zh-CN" altLang="en-US" sz="3400" dirty="0">
                <a:solidFill>
                  <a:schemeClr val="tx1"/>
                </a:solidFill>
                <a:latin typeface="宋体" panose="02010600030101010101" pitchFamily="2" charset="-122"/>
                <a:ea typeface="宋体" panose="02010600030101010101" pitchFamily="2" charset="-122"/>
              </a:rPr>
              <a:t>常见问题</a:t>
            </a:r>
            <a:endParaRPr lang="zh-CN" altLang="en-US" sz="3600" dirty="0">
              <a:solidFill>
                <a:schemeClr val="tx1"/>
              </a:solidFill>
              <a:latin typeface="宋体" panose="02010600030101010101" pitchFamily="2" charset="-122"/>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图题说明有缺失</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照片或线图不清晰</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照片缺比例尺</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照片/线图尺寸太大/太小</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照片/线图太多</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照片视场选择欠佳</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线图高宽比欠佳</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表题或项目名称有缺失</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表格设计/数据有不合理之处</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表格太多</a:t>
            </a:r>
            <a:endParaRPr lang="zh-CN" altLang="en-US" sz="2800" dirty="0">
              <a:solidFill>
                <a:schemeClr val="tx1"/>
              </a:solidFill>
              <a:latin typeface="Times New Roman" panose="02020603050405020304" pitchFamily="18" charset="0"/>
              <a:ea typeface="宋体" panose="02010600030101010101" pitchFamily="2" charset="-122"/>
            </a:endParaRPr>
          </a:p>
          <a:p>
            <a:pPr indent="266700" algn="just" eaLnBrk="0" hangingPunct="0">
              <a:lnSpc>
                <a:spcPct val="11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未采用规范的三线表</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79234">
                                            <p:txEl>
                                              <p:charRg st="4294967295" end="4294967295"/>
                                            </p:txEl>
                                          </p:spTgt>
                                        </p:tgtEl>
                                        <p:attrNameLst>
                                          <p:attrName>style.visibility</p:attrName>
                                        </p:attrNameLst>
                                      </p:cBhvr>
                                    </p:set>
                                    <p:animEffect transition="in" filter="blinds(vertical)">
                                      <p:cBhvr>
                                        <p:cTn id="7" dur="500"/>
                                        <p:tgtEl>
                                          <p:spTgt spid="47923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61" name="矩形 225360"/>
          <p:cNvSpPr/>
          <p:nvPr/>
        </p:nvSpPr>
        <p:spPr>
          <a:xfrm>
            <a:off x="539750" y="1268413"/>
            <a:ext cx="8424863" cy="5018087"/>
          </a:xfrm>
          <a:prstGeom prst="rect">
            <a:avLst/>
          </a:prstGeom>
          <a:noFill/>
          <a:ln w="9525">
            <a:noFill/>
          </a:ln>
        </p:spPr>
        <p:txBody>
          <a:bodyPr>
            <a:spAutoFit/>
          </a:bodyPr>
          <a:p>
            <a:pPr eaLnBrk="0" hangingPunct="0">
              <a:lnSpc>
                <a:spcPct val="110000"/>
              </a:lnSpc>
              <a:spcBef>
                <a:spcPct val="20000"/>
              </a:spcBef>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我国从1985年9月开始推行国际单位制，并且从1991年1月起，不再允许使用非法定计量单位。所谓法定计量单位，是指国际制单位和国家选定的其他计量单位。</a:t>
            </a:r>
            <a:r>
              <a:rPr lang="zh-CN" altLang="en-US" dirty="0">
                <a:solidFill>
                  <a:schemeClr val="tx1"/>
                </a:solidFill>
                <a:latin typeface="宋体" panose="02010600030101010101" pitchFamily="2" charset="-122"/>
                <a:ea typeface="宋体" panose="02010600030101010101" pitchFamily="2" charset="-122"/>
              </a:rPr>
              <a:t>存在的主要问题是：</a:t>
            </a: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2000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使用已废弃的量名称。如比重、比热、原子量、质量百分比浓度等。</a:t>
            </a: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2000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未使用国家标准的量符号。如：质量符号不用</a:t>
            </a:r>
            <a:r>
              <a:rPr lang="en-US" altLang="zh-CN" sz="2800">
                <a:solidFill>
                  <a:schemeClr val="tx1"/>
                </a:solidFill>
                <a:latin typeface="Times New Roman" panose="02020603050405020304" pitchFamily="18" charset="0"/>
                <a:ea typeface="宋体" panose="02010600030101010101" pitchFamily="2" charset="-122"/>
              </a:rPr>
              <a:t>m，</a:t>
            </a:r>
            <a:r>
              <a:rPr lang="zh-CN" altLang="en-US" sz="2800" dirty="0">
                <a:solidFill>
                  <a:schemeClr val="tx1"/>
                </a:solidFill>
                <a:latin typeface="Times New Roman" panose="02020603050405020304" pitchFamily="18" charset="0"/>
                <a:ea typeface="宋体" panose="02010600030101010101" pitchFamily="2" charset="-122"/>
              </a:rPr>
              <a:t>而用</a:t>
            </a:r>
            <a:r>
              <a:rPr lang="en-US" altLang="zh-CN" sz="2800">
                <a:solidFill>
                  <a:schemeClr val="tx1"/>
                </a:solidFill>
                <a:latin typeface="Times New Roman" panose="02020603050405020304" pitchFamily="18" charset="0"/>
                <a:ea typeface="宋体" panose="02010600030101010101" pitchFamily="2" charset="-122"/>
              </a:rPr>
              <a:t>W、P</a:t>
            </a:r>
            <a:r>
              <a:rPr lang="zh-CN" altLang="en-US" sz="2800">
                <a:solidFill>
                  <a:schemeClr val="tx1"/>
                </a:solidFill>
                <a:latin typeface="Times New Roman" panose="02020603050405020304" pitchFamily="18" charset="0"/>
                <a:ea typeface="宋体" panose="02010600030101010101" pitchFamily="2" charset="-122"/>
              </a:rPr>
              <a:t>或</a:t>
            </a:r>
            <a:r>
              <a:rPr lang="en-US" altLang="zh-CN" sz="2800">
                <a:solidFill>
                  <a:schemeClr val="tx1"/>
                </a:solidFill>
                <a:latin typeface="Times New Roman" panose="02020603050405020304" pitchFamily="18" charset="0"/>
                <a:ea typeface="宋体" panose="02010600030101010101" pitchFamily="2" charset="-122"/>
              </a:rPr>
              <a:t>Q</a:t>
            </a:r>
            <a:r>
              <a:rPr lang="zh-CN" altLang="en-US" sz="2800" dirty="0">
                <a:solidFill>
                  <a:schemeClr val="tx1"/>
                </a:solidFill>
                <a:latin typeface="Times New Roman" panose="02020603050405020304" pitchFamily="18" charset="0"/>
                <a:ea typeface="宋体" panose="02010600030101010101" pitchFamily="2" charset="-122"/>
              </a:rPr>
              <a:t>等；用多个字母构成一个量符号，如用</a:t>
            </a:r>
            <a:r>
              <a:rPr lang="en-US" altLang="zh-CN" sz="2800">
                <a:solidFill>
                  <a:schemeClr val="tx1"/>
                </a:solidFill>
                <a:latin typeface="Times New Roman" panose="02020603050405020304" pitchFamily="18" charset="0"/>
                <a:ea typeface="宋体" panose="02010600030101010101" pitchFamily="2" charset="-122"/>
              </a:rPr>
              <a:t>CHT</a:t>
            </a:r>
            <a:r>
              <a:rPr lang="zh-CN" altLang="en-US" sz="2800" dirty="0">
                <a:solidFill>
                  <a:schemeClr val="tx1"/>
                </a:solidFill>
                <a:latin typeface="Times New Roman" panose="02020603050405020304" pitchFamily="18" charset="0"/>
                <a:ea typeface="宋体" panose="02010600030101010101" pitchFamily="2" charset="-122"/>
              </a:rPr>
              <a:t>作“临界高温”的符号。</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225362" name="矩形 225361"/>
          <p:cNvSpPr/>
          <p:nvPr/>
        </p:nvSpPr>
        <p:spPr>
          <a:xfrm>
            <a:off x="0" y="404813"/>
            <a:ext cx="9144000" cy="750887"/>
          </a:xfrm>
          <a:prstGeom prst="rect">
            <a:avLst/>
          </a:prstGeom>
          <a:noFill/>
          <a:ln w="9525">
            <a:noFill/>
          </a:ln>
        </p:spPr>
        <p:txBody>
          <a:bodyPr>
            <a:spAutoFit/>
          </a:bodyPr>
          <a:p>
            <a:pPr indent="304800" algn="ctr">
              <a:lnSpc>
                <a:spcPct val="120000"/>
              </a:lnSpc>
              <a:spcBef>
                <a:spcPct val="0"/>
              </a:spcBef>
              <a:spcAft>
                <a:spcPct val="0"/>
              </a:spcAft>
            </a:pPr>
            <a:r>
              <a:rPr lang="zh-CN" altLang="en-US" sz="3600" dirty="0">
                <a:solidFill>
                  <a:srgbClr val="FF9900"/>
                </a:solidFill>
                <a:latin typeface="宋体" panose="02010600030101010101" pitchFamily="2" charset="-122"/>
                <a:ea typeface="宋体" panose="02010600030101010101" pitchFamily="2" charset="-122"/>
              </a:rPr>
              <a:t>量和单位 </a:t>
            </a:r>
            <a:r>
              <a:rPr lang="zh-CN" altLang="en-US" sz="2800" b="0" dirty="0">
                <a:solidFill>
                  <a:schemeClr val="tx1"/>
                </a:solidFill>
                <a:latin typeface="Times New Roman" panose="02020603050405020304" pitchFamily="18" charset="0"/>
                <a:ea typeface="宋体" panose="02010600030101010101" pitchFamily="2" charset="-122"/>
              </a:rPr>
              <a:t>              </a:t>
            </a:r>
            <a:endParaRPr lang="zh-CN" altLang="en-US" sz="2800"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445" name="矩形 226444"/>
          <p:cNvSpPr/>
          <p:nvPr/>
        </p:nvSpPr>
        <p:spPr>
          <a:xfrm>
            <a:off x="3175" y="7759700"/>
            <a:ext cx="9144000" cy="1279525"/>
          </a:xfrm>
          <a:prstGeom prst="rect">
            <a:avLst/>
          </a:prstGeom>
          <a:noFill/>
          <a:ln w="9525">
            <a:noFill/>
          </a:ln>
        </p:spPr>
        <p:txBody>
          <a:bodyPr>
            <a:spAutoFit/>
          </a:bodyPr>
          <a:p>
            <a:pPr indent="304800" algn="just">
              <a:spcBef>
                <a:spcPct val="0"/>
              </a:spcBef>
              <a:spcAft>
                <a:spcPct val="0"/>
              </a:spcAft>
            </a:pPr>
            <a:r>
              <a:rPr lang="zh-CN" altLang="en-US" sz="1000" b="0" dirty="0">
                <a:solidFill>
                  <a:schemeClr val="tx1"/>
                </a:solidFill>
                <a:latin typeface="Times New Roman" panose="02020603050405020304" pitchFamily="18" charset="0"/>
                <a:ea typeface="宋体" panose="02010600030101010101" pitchFamily="2" charset="-122"/>
              </a:rPr>
              <a:t> </a:t>
            </a:r>
            <a:endParaRPr lang="zh-CN" altLang="en-US" sz="1000" b="0" dirty="0">
              <a:solidFill>
                <a:schemeClr val="tx1"/>
              </a:solidFill>
              <a:latin typeface="Times New Roman" panose="02020603050405020304" pitchFamily="18" charset="0"/>
              <a:ea typeface="宋体" panose="02010600030101010101" pitchFamily="2" charset="-122"/>
            </a:endParaRPr>
          </a:p>
          <a:p>
            <a:pPr indent="304800" algn="ctr" eaLnBrk="0" hangingPunct="0">
              <a:spcBef>
                <a:spcPct val="0"/>
              </a:spcBef>
              <a:spcAft>
                <a:spcPct val="0"/>
              </a:spcAft>
            </a:pPr>
            <a:r>
              <a:rPr lang="zh-CN" altLang="en-US" sz="1200" b="0" dirty="0">
                <a:solidFill>
                  <a:schemeClr val="tx1"/>
                </a:solidFill>
                <a:latin typeface="Times New Roman" panose="02020603050405020304" pitchFamily="18" charset="0"/>
                <a:ea typeface="黑体" panose="02010609060101010101" pitchFamily="2" charset="-122"/>
              </a:rPr>
              <a:t> </a:t>
            </a:r>
            <a:endParaRPr lang="zh-CN" altLang="en-US" sz="1000" b="0" dirty="0">
              <a:solidFill>
                <a:schemeClr val="tx1"/>
              </a:solidFill>
              <a:latin typeface="Times New Roman" panose="02020603050405020304" pitchFamily="18" charset="0"/>
              <a:ea typeface="宋体" panose="02010600030101010101" pitchFamily="2" charset="-122"/>
            </a:endParaRPr>
          </a:p>
          <a:p>
            <a:pPr indent="304800" algn="ctr" eaLnBrk="0" hangingPunct="0">
              <a:spcBef>
                <a:spcPct val="0"/>
              </a:spcBef>
              <a:spcAft>
                <a:spcPct val="0"/>
              </a:spcAft>
            </a:pPr>
            <a:r>
              <a:rPr lang="zh-CN" altLang="en-US" sz="1200" b="0" dirty="0">
                <a:solidFill>
                  <a:schemeClr val="tx1"/>
                </a:solidFill>
                <a:latin typeface="Times New Roman" panose="02020603050405020304" pitchFamily="18" charset="0"/>
                <a:ea typeface="黑体" panose="02010609060101010101" pitchFamily="2" charset="-122"/>
              </a:rPr>
              <a:t> </a:t>
            </a:r>
            <a:endParaRPr lang="zh-CN" altLang="en-US" sz="1000" b="0" dirty="0">
              <a:solidFill>
                <a:schemeClr val="tx1"/>
              </a:solidFill>
              <a:latin typeface="Times New Roman" panose="02020603050405020304" pitchFamily="18" charset="0"/>
              <a:ea typeface="宋体" panose="02010600030101010101" pitchFamily="2" charset="-122"/>
            </a:endParaRPr>
          </a:p>
          <a:p>
            <a:pPr indent="304800" algn="just" eaLnBrk="0" hangingPunct="0">
              <a:spcBef>
                <a:spcPct val="0"/>
              </a:spcBef>
              <a:spcAft>
                <a:spcPct val="0"/>
              </a:spcAft>
            </a:pPr>
            <a:r>
              <a:rPr lang="zh-CN" altLang="en-US" sz="1000" b="0" dirty="0">
                <a:solidFill>
                  <a:schemeClr val="tx1"/>
                </a:solidFill>
                <a:latin typeface="Times New Roman" panose="02020603050405020304" pitchFamily="18" charset="0"/>
                <a:ea typeface="宋体" panose="02010600030101010101" pitchFamily="2" charset="-122"/>
              </a:rPr>
              <a:t> </a:t>
            </a:r>
            <a:endParaRPr lang="zh-CN" altLang="en-US" sz="1000" b="0" dirty="0">
              <a:solidFill>
                <a:schemeClr val="tx1"/>
              </a:solidFill>
              <a:latin typeface="Times New Roman" panose="02020603050405020304" pitchFamily="18" charset="0"/>
              <a:ea typeface="宋体" panose="02010600030101010101" pitchFamily="2" charset="-122"/>
            </a:endParaRPr>
          </a:p>
          <a:p>
            <a:pPr indent="304800" algn="just" eaLnBrk="0" hangingPunct="0">
              <a:spcBef>
                <a:spcPct val="0"/>
              </a:spcBef>
              <a:spcAft>
                <a:spcPct val="0"/>
              </a:spcAft>
            </a:pPr>
            <a:r>
              <a:rPr lang="zh-CN" altLang="en-US" sz="1000" b="0" dirty="0">
                <a:solidFill>
                  <a:schemeClr val="tx1"/>
                </a:solidFill>
                <a:latin typeface="Times New Roman" panose="02020603050405020304" pitchFamily="18" charset="0"/>
                <a:ea typeface="宋体" panose="02010600030101010101" pitchFamily="2" charset="-122"/>
              </a:rPr>
              <a:t> </a:t>
            </a:r>
            <a:endParaRPr lang="zh-CN" altLang="en-US" sz="1000" b="0" dirty="0">
              <a:solidFill>
                <a:schemeClr val="tx1"/>
              </a:solidFill>
              <a:latin typeface="Times New Roman" panose="02020603050405020304" pitchFamily="18" charset="0"/>
              <a:ea typeface="宋体" panose="02010600030101010101" pitchFamily="2" charset="-122"/>
            </a:endParaRPr>
          </a:p>
          <a:p>
            <a:pPr indent="304800" eaLnBrk="0" hangingPunct="0">
              <a:spcBef>
                <a:spcPct val="0"/>
              </a:spcBef>
              <a:spcAft>
                <a:spcPct val="0"/>
              </a:spcAft>
            </a:pPr>
            <a:endParaRPr lang="zh-CN" altLang="en-US" sz="2400" b="0" dirty="0">
              <a:solidFill>
                <a:schemeClr val="tx1"/>
              </a:solidFill>
              <a:latin typeface="Times New Roman" panose="02020603050405020304" pitchFamily="18" charset="0"/>
              <a:ea typeface="宋体" panose="02010600030101010101" pitchFamily="2" charset="-122"/>
            </a:endParaRPr>
          </a:p>
        </p:txBody>
      </p:sp>
      <p:sp>
        <p:nvSpPr>
          <p:cNvPr id="226446" name="矩形 226445"/>
          <p:cNvSpPr/>
          <p:nvPr/>
        </p:nvSpPr>
        <p:spPr>
          <a:xfrm>
            <a:off x="468313" y="593725"/>
            <a:ext cx="8496300" cy="3981450"/>
          </a:xfrm>
          <a:prstGeom prst="rect">
            <a:avLst/>
          </a:prstGeom>
          <a:noFill/>
          <a:ln w="9525">
            <a:noFill/>
          </a:ln>
        </p:spPr>
        <p:txBody>
          <a:bodyPr>
            <a:spAutoFit/>
          </a:bodyPr>
          <a:p>
            <a:pPr eaLnBrk="0" hangingPunct="0">
              <a:lnSpc>
                <a:spcPct val="110000"/>
              </a:lnSpc>
              <a:spcBef>
                <a:spcPct val="2000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使用已废弃的非法定单位或单位符号。前者如1斤、千克力(</a:t>
            </a:r>
            <a:r>
              <a:rPr lang="en-US" altLang="zh-CN" sz="2800" err="1">
                <a:solidFill>
                  <a:schemeClr val="tx1"/>
                </a:solidFill>
                <a:latin typeface="Times New Roman" panose="02020603050405020304" pitchFamily="18" charset="0"/>
                <a:ea typeface="宋体" panose="02010600030101010101" pitchFamily="2" charset="-122"/>
              </a:rPr>
              <a:t>kgf</a:t>
            </a:r>
            <a:r>
              <a:rPr lang="en-US" altLang="zh-CN" sz="280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Times New Roman" panose="02020603050405020304" pitchFamily="18" charset="0"/>
                <a:ea typeface="宋体" panose="02010600030101010101" pitchFamily="2" charset="-122"/>
              </a:rPr>
              <a:t>卡(</a:t>
            </a:r>
            <a:r>
              <a:rPr lang="en-US" altLang="zh-CN" sz="2800">
                <a:solidFill>
                  <a:schemeClr val="tx1"/>
                </a:solidFill>
                <a:latin typeface="Times New Roman" panose="02020603050405020304" pitchFamily="18" charset="0"/>
                <a:ea typeface="宋体" panose="02010600030101010101" pitchFamily="2" charset="-122"/>
              </a:rPr>
              <a:t>cal)、</a:t>
            </a:r>
            <a:r>
              <a:rPr lang="zh-CN" altLang="en-US" sz="2800" dirty="0">
                <a:solidFill>
                  <a:schemeClr val="tx1"/>
                </a:solidFill>
                <a:latin typeface="Times New Roman" panose="02020603050405020304" pitchFamily="18" charset="0"/>
                <a:ea typeface="宋体" panose="02010600030101010101" pitchFamily="2" charset="-122"/>
              </a:rPr>
              <a:t>摩尔浓度(</a:t>
            </a:r>
            <a:r>
              <a:rPr lang="en-US" altLang="zh-CN" sz="2800">
                <a:solidFill>
                  <a:schemeClr val="tx1"/>
                </a:solidFill>
                <a:latin typeface="Times New Roman" panose="02020603050405020304" pitchFamily="18" charset="0"/>
                <a:ea typeface="宋体" panose="02010600030101010101" pitchFamily="2" charset="-122"/>
              </a:rPr>
              <a:t>M)</a:t>
            </a:r>
            <a:r>
              <a:rPr lang="zh-CN" altLang="en-US" sz="2800" dirty="0">
                <a:solidFill>
                  <a:schemeClr val="tx1"/>
                </a:solidFill>
                <a:latin typeface="Times New Roman" panose="02020603050405020304" pitchFamily="18" charset="0"/>
                <a:ea typeface="宋体" panose="02010600030101010101" pitchFamily="2" charset="-122"/>
              </a:rPr>
              <a:t>等；后者如</a:t>
            </a:r>
            <a:r>
              <a:rPr lang="en-US" altLang="zh-CN" sz="2800">
                <a:solidFill>
                  <a:schemeClr val="tx1"/>
                </a:solidFill>
                <a:latin typeface="Times New Roman" panose="02020603050405020304" pitchFamily="18" charset="0"/>
                <a:ea typeface="宋体" panose="02010600030101010101" pitchFamily="2" charset="-122"/>
              </a:rPr>
              <a:t>K(</a:t>
            </a:r>
            <a:r>
              <a:rPr lang="zh-CN" altLang="en-US" sz="2800" dirty="0">
                <a:solidFill>
                  <a:schemeClr val="tx1"/>
                </a:solidFill>
                <a:latin typeface="Times New Roman" panose="02020603050405020304" pitchFamily="18" charset="0"/>
                <a:ea typeface="宋体" panose="02010600030101010101" pitchFamily="2" charset="-122"/>
              </a:rPr>
              <a:t>开尔文)、</a:t>
            </a:r>
            <a:r>
              <a:rPr lang="en-US" altLang="zh-CN" sz="2800">
                <a:solidFill>
                  <a:schemeClr val="tx1"/>
                </a:solidFill>
                <a:latin typeface="Times New Roman" panose="02020603050405020304" pitchFamily="18" charset="0"/>
                <a:ea typeface="宋体" panose="02010600030101010101" pitchFamily="2" charset="-122"/>
              </a:rPr>
              <a:t>rpm(</a:t>
            </a:r>
            <a:r>
              <a:rPr lang="zh-CN" altLang="en-US" sz="2800" dirty="0">
                <a:solidFill>
                  <a:schemeClr val="tx1"/>
                </a:solidFill>
                <a:latin typeface="Times New Roman" panose="02020603050405020304" pitchFamily="18" charset="0"/>
                <a:ea typeface="宋体" panose="02010600030101010101" pitchFamily="2" charset="-122"/>
              </a:rPr>
              <a:t>转每分)等。</a:t>
            </a: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2000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把一些不是单位符号的符号，有的甚至把单位的全称，作为标准化符号使用。如</a:t>
            </a:r>
            <a:r>
              <a:rPr lang="en-US" altLang="zh-CN" sz="2800" err="1">
                <a:solidFill>
                  <a:schemeClr val="tx1"/>
                </a:solidFill>
                <a:latin typeface="Times New Roman" panose="02020603050405020304" pitchFamily="18" charset="0"/>
                <a:ea typeface="宋体" panose="02010600030101010101" pitchFamily="2" charset="-122"/>
              </a:rPr>
              <a:t>ppm</a:t>
            </a:r>
            <a:r>
              <a:rPr lang="en-US" altLang="zh-CN" sz="2800">
                <a:solidFill>
                  <a:schemeClr val="tx1"/>
                </a:solidFill>
                <a:latin typeface="Times New Roman" panose="02020603050405020304" pitchFamily="18" charset="0"/>
                <a:ea typeface="宋体" panose="02010600030101010101" pitchFamily="2" charset="-122"/>
              </a:rPr>
              <a:t>, hr, day</a:t>
            </a:r>
            <a:r>
              <a:rPr lang="zh-CN" altLang="en-US" sz="2800" dirty="0">
                <a:solidFill>
                  <a:schemeClr val="tx1"/>
                </a:solidFill>
                <a:latin typeface="Times New Roman" panose="02020603050405020304" pitchFamily="18" charset="0"/>
                <a:ea typeface="宋体" panose="02010600030101010101" pitchFamily="2" charset="-122"/>
              </a:rPr>
              <a:t>等。</a:t>
            </a: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2000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量符号及其下标符号、单位及词头符号正斜体、大小写不符合国家标准的规定。</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5074" name="文本框 515073"/>
          <p:cNvSpPr txBox="1"/>
          <p:nvPr/>
        </p:nvSpPr>
        <p:spPr>
          <a:xfrm>
            <a:off x="539750" y="1628775"/>
            <a:ext cx="7632700" cy="5305425"/>
          </a:xfrm>
          <a:prstGeom prst="rect">
            <a:avLst/>
          </a:prstGeom>
          <a:noFill/>
          <a:ln w="12700">
            <a:noFill/>
          </a:ln>
        </p:spPr>
        <p:txBody>
          <a:bodyPr>
            <a:spAutoFit/>
          </a:bodyPr>
          <a:p>
            <a:pPr>
              <a:lnSpc>
                <a:spcPct val="120000"/>
              </a:lnSpc>
              <a:spcBef>
                <a:spcPct val="0"/>
              </a:spcBef>
              <a:spcAft>
                <a:spcPct val="0"/>
              </a:spcAft>
              <a:buFont typeface="Wingdings" panose="05000000000000000000" pitchFamily="2" charset="2"/>
            </a:pPr>
            <a:r>
              <a:rPr lang="zh-CN" altLang="en-US" sz="2800" dirty="0">
                <a:solidFill>
                  <a:schemeClr val="tx1"/>
                </a:solidFill>
                <a:latin typeface="宋体" panose="02010600030101010101" pitchFamily="2" charset="-122"/>
                <a:ea typeface="宋体" panose="02010600030101010101" pitchFamily="2" charset="-122"/>
              </a:rPr>
              <a:t>整体要求</a:t>
            </a:r>
            <a:r>
              <a:rPr lang="en-US" altLang="zh-CN" sz="2800">
                <a:solidFill>
                  <a:schemeClr val="tx1"/>
                </a:solidFill>
                <a:latin typeface="宋体" panose="02010600030101010101" pitchFamily="2" charset="-122"/>
                <a:ea typeface="宋体" panose="02010600030101010101" pitchFamily="2" charset="-122"/>
              </a:rPr>
              <a:t>:</a:t>
            </a:r>
            <a:endParaRPr lang="en-US" altLang="zh-CN" sz="2800">
              <a:solidFill>
                <a:schemeClr val="tx1"/>
              </a:solidFill>
              <a:latin typeface="宋体" panose="02010600030101010101" pitchFamily="2" charset="-122"/>
              <a:ea typeface="宋体" panose="02010600030101010101" pitchFamily="2" charset="-122"/>
            </a:endParaRPr>
          </a:p>
          <a:p>
            <a:pPr>
              <a:lnSpc>
                <a:spcPct val="120000"/>
              </a:lnSpc>
              <a:spcBef>
                <a:spcPct val="0"/>
              </a:spcBef>
              <a:spcAft>
                <a:spcPct val="0"/>
              </a:spcAft>
              <a:buFont typeface="Wingdings" panose="05000000000000000000" pitchFamily="2" charset="2"/>
            </a:pPr>
            <a:endParaRPr lang="en-US" altLang="zh-CN" sz="280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buFont typeface="Wingdings" panose="05000000000000000000" pitchFamily="2" charset="2"/>
              <a:buChar char="l"/>
            </a:pPr>
            <a:r>
              <a:rPr lang="zh-CN" altLang="en-US" sz="24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准确、清晰、生动、恰当。</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buFont typeface="Wingdings" panose="05000000000000000000" pitchFamily="2" charset="2"/>
              <a:buChar char="l"/>
            </a:pP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论述简明扼要，重点突出，对同行熟知的常识性内容，尽量减少叙述。</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20000"/>
              </a:lnSpc>
              <a:spcBef>
                <a:spcPct val="0"/>
              </a:spcBef>
              <a:spcAft>
                <a:spcPct val="0"/>
              </a:spcAft>
              <a:buFont typeface="Wingdings" panose="05000000000000000000" pitchFamily="2" charset="2"/>
              <a:buChar char="l"/>
            </a:pP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论文中如出现非通用性的新名词、新术语或新概念，需立即做出解释。</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110000"/>
              </a:lnSpc>
              <a:spcBef>
                <a:spcPct val="0"/>
              </a:spcBef>
            </a:pPr>
            <a:r>
              <a:rPr lang="zh-CN" altLang="en-US" sz="2800" dirty="0">
                <a:solidFill>
                  <a:schemeClr val="tx1"/>
                </a:solidFill>
                <a:latin typeface="Times New Roman" panose="02020603050405020304" pitchFamily="18" charset="0"/>
                <a:ea typeface="宋体" panose="02010600030101010101" pitchFamily="2" charset="-122"/>
              </a:rPr>
              <a:t>        </a:t>
            </a:r>
            <a:endParaRPr lang="zh-CN" altLang="en-US" sz="2800" dirty="0">
              <a:solidFill>
                <a:schemeClr val="tx1"/>
              </a:solidFill>
              <a:latin typeface="Times New Roman" panose="02020603050405020304" pitchFamily="18" charset="0"/>
              <a:ea typeface="宋体" panose="02010600030101010101" pitchFamily="2" charset="-122"/>
            </a:endParaRPr>
          </a:p>
        </p:txBody>
      </p:sp>
      <p:sp>
        <p:nvSpPr>
          <p:cNvPr id="515075" name="文本框 515074"/>
          <p:cNvSpPr txBox="1"/>
          <p:nvPr/>
        </p:nvSpPr>
        <p:spPr>
          <a:xfrm>
            <a:off x="539750" y="692150"/>
            <a:ext cx="7777163" cy="609600"/>
          </a:xfrm>
          <a:prstGeom prst="rect">
            <a:avLst/>
          </a:prstGeom>
          <a:noFill/>
          <a:ln w="12700">
            <a:noFill/>
          </a:ln>
        </p:spPr>
        <p:txBody>
          <a:bodyPr>
            <a:spAutoFit/>
          </a:bodyPr>
          <a:p>
            <a:pPr>
              <a:spcBef>
                <a:spcPct val="0"/>
              </a:spcBef>
              <a:spcAft>
                <a:spcPct val="0"/>
              </a:spcAft>
            </a:pPr>
            <a:r>
              <a:rPr lang="zh-CN" altLang="en-US" sz="3400" dirty="0">
                <a:solidFill>
                  <a:srgbClr val="FF9933"/>
                </a:solidFill>
                <a:latin typeface="宋体" panose="02010600030101010101" pitchFamily="2" charset="-122"/>
                <a:ea typeface="宋体" panose="02010600030101010101" pitchFamily="2" charset="-122"/>
              </a:rPr>
              <a:t>语言表达</a:t>
            </a:r>
            <a:endParaRPr lang="zh-CN" altLang="en-US" sz="3400" b="0" dirty="0">
              <a:solidFill>
                <a:schemeClr val="hlink"/>
              </a:solidFill>
              <a:latin typeface="Times New Roman" panose="02020603050405020304" pitchFamily="18"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1571" name="文本占位符 621570"/>
          <p:cNvSpPr>
            <a:spLocks noGrp="1"/>
          </p:cNvSpPr>
          <p:nvPr>
            <p:ph type="body" idx="1"/>
          </p:nvPr>
        </p:nvSpPr>
        <p:spPr>
          <a:xfrm>
            <a:off x="1547813" y="1196975"/>
            <a:ext cx="6513512" cy="3603625"/>
          </a:xfrm>
          <a:ln/>
        </p:spPr>
        <p:txBody>
          <a:bodyPr/>
          <a:p>
            <a:pPr>
              <a:buNone/>
            </a:pPr>
            <a:r>
              <a:rPr lang="zh-CN" altLang="en-US" sz="3600" b="1" dirty="0">
                <a:ea typeface="黑体" panose="02010609060101010101" pitchFamily="2" charset="-122"/>
              </a:rPr>
              <a:t>科技论文需要解决的问题</a:t>
            </a:r>
            <a:endParaRPr lang="zh-CN" altLang="en-US" sz="3600" b="1" dirty="0">
              <a:ea typeface="黑体" panose="02010609060101010101" pitchFamily="2" charset="-122"/>
            </a:endParaRPr>
          </a:p>
          <a:p>
            <a:pPr>
              <a:buNone/>
            </a:pPr>
            <a:endParaRPr lang="zh-CN" altLang="en-US" sz="3600" b="1" dirty="0">
              <a:ea typeface="黑体" panose="02010609060101010101" pitchFamily="2" charset="-122"/>
            </a:endParaRPr>
          </a:p>
          <a:p>
            <a:pPr>
              <a:buClr>
                <a:schemeClr val="tx1"/>
              </a:buClr>
            </a:pPr>
            <a:r>
              <a:rPr lang="zh-CN" altLang="en-US" b="1" dirty="0"/>
              <a:t>提出研究命题</a:t>
            </a:r>
            <a:endParaRPr lang="zh-CN" altLang="en-US" b="1" dirty="0"/>
          </a:p>
          <a:p>
            <a:pPr>
              <a:buClr>
                <a:schemeClr val="tx1"/>
              </a:buClr>
            </a:pPr>
            <a:r>
              <a:rPr lang="zh-CN" altLang="en-US" b="1" dirty="0"/>
              <a:t>阐明研究方法</a:t>
            </a:r>
            <a:endParaRPr lang="zh-CN" altLang="en-US" b="1" dirty="0"/>
          </a:p>
          <a:p>
            <a:pPr>
              <a:buClr>
                <a:schemeClr val="tx1"/>
              </a:buClr>
            </a:pPr>
            <a:r>
              <a:rPr lang="zh-CN" altLang="en-US" b="1" dirty="0"/>
              <a:t>得出研究结果</a:t>
            </a:r>
            <a:endParaRPr lang="zh-CN" altLang="en-US" b="1" dirty="0"/>
          </a:p>
          <a:p>
            <a:pPr>
              <a:buClr>
                <a:schemeClr val="tx1"/>
              </a:buClr>
            </a:pPr>
            <a:r>
              <a:rPr lang="zh-CN" altLang="en-US" b="1" dirty="0"/>
              <a:t>给出研究结论</a:t>
            </a:r>
            <a:endParaRPr lang="zh-CN" alt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9938" name="文本框 679937"/>
          <p:cNvSpPr txBox="1"/>
          <p:nvPr/>
        </p:nvSpPr>
        <p:spPr>
          <a:xfrm>
            <a:off x="250825" y="434975"/>
            <a:ext cx="8893175" cy="6391275"/>
          </a:xfrm>
          <a:prstGeom prst="rect">
            <a:avLst/>
          </a:prstGeom>
          <a:noFill/>
          <a:ln w="9525">
            <a:noFill/>
          </a:ln>
        </p:spPr>
        <p:txBody>
          <a:bodyPr>
            <a:spAutoFit/>
          </a:bodyPr>
          <a:p>
            <a:pPr>
              <a:spcAft>
                <a:spcPct val="0"/>
              </a:spcAft>
              <a:buClr>
                <a:schemeClr val="accent2"/>
              </a:buClr>
              <a:buSzPct val="80000"/>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英文标题的撰写</a:t>
            </a:r>
            <a:endParaRPr lang="zh-CN" altLang="en-US" dirty="0">
              <a:solidFill>
                <a:schemeClr val="tx1"/>
              </a:solidFill>
              <a:latin typeface="宋体" panose="02010600030101010101" pitchFamily="2" charset="-122"/>
              <a:ea typeface="宋体" panose="02010600030101010101" pitchFamily="2" charset="-122"/>
            </a:endParaRPr>
          </a:p>
          <a:p>
            <a:pPr>
              <a:lnSpc>
                <a:spcPct val="10000"/>
              </a:lnSpc>
              <a:spcAft>
                <a:spcPct val="0"/>
              </a:spcAft>
              <a:buClr>
                <a:schemeClr val="accent2"/>
              </a:buClr>
              <a:buSzPct val="80000"/>
              <a:buFont typeface="Wingdings" panose="05000000000000000000" pitchFamily="2" charset="2"/>
            </a:pP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400" b="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标题中</a:t>
            </a:r>
            <a:r>
              <a:rPr lang="en-US" altLang="zh-CN" sz="2800">
                <a:solidFill>
                  <a:schemeClr val="tx1"/>
                </a:solidFill>
                <a:latin typeface="Times New Roman" panose="02020603050405020304" pitchFamily="18" charset="0"/>
                <a:ea typeface="宋体" panose="02010600030101010101" pitchFamily="2" charset="-122"/>
              </a:rPr>
              <a:t>study on, studies on, study of, discussion on, research on, investigation on (of), some thoughts on, a final report on</a:t>
            </a:r>
            <a:r>
              <a:rPr lang="zh-CN" altLang="en-US" sz="2800" dirty="0">
                <a:solidFill>
                  <a:schemeClr val="tx1"/>
                </a:solidFill>
                <a:latin typeface="Times New Roman" panose="02020603050405020304" pitchFamily="18" charset="0"/>
                <a:ea typeface="宋体" panose="02010600030101010101" pitchFamily="2" charset="-122"/>
              </a:rPr>
              <a:t>等，只是增加标题的长度，未提供新的信息，不宜使用。 </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国际标准化组织规定，标题最好不要超过</a:t>
            </a:r>
            <a:r>
              <a:rPr lang="en-US" altLang="zh-CN" sz="2800">
                <a:solidFill>
                  <a:schemeClr val="tx1"/>
                </a:solidFill>
                <a:latin typeface="Times New Roman" panose="02020603050405020304" pitchFamily="18" charset="0"/>
                <a:ea typeface="宋体" panose="02010600030101010101" pitchFamily="2" charset="-122"/>
              </a:rPr>
              <a:t>10~12</a:t>
            </a:r>
            <a:r>
              <a:rPr lang="zh-CN" altLang="en-US" sz="2800" dirty="0">
                <a:solidFill>
                  <a:schemeClr val="tx1"/>
                </a:solidFill>
                <a:latin typeface="Times New Roman" panose="02020603050405020304" pitchFamily="18" charset="0"/>
                <a:ea typeface="宋体" panose="02010600030101010101" pitchFamily="2" charset="-122"/>
              </a:rPr>
              <a:t>个词，且除通用的缩写词和特殊符号外，标题内不使用缩写词、特殊符号、化学式、上下角标等。 </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标题通常由名词短语构成，若出现动词，一般是分词、过去分词或动名词形式。 </a:t>
            </a:r>
            <a:endParaRPr lang="zh-CN" altLang="en-US" sz="2800" dirty="0">
              <a:solidFill>
                <a:schemeClr val="tx1"/>
              </a:solidFill>
              <a:latin typeface="Times New Roman" panose="02020603050405020304" pitchFamily="18" charset="0"/>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取消不必要的冠词，英文题名开头第一个词尽量不用冠词。</a:t>
            </a:r>
            <a:r>
              <a:rPr lang="zh-CN" altLang="en-US" sz="2400" dirty="0">
                <a:solidFill>
                  <a:schemeClr val="tx1"/>
                </a:solidFill>
                <a:latin typeface="Times New Roman" panose="02020603050405020304" pitchFamily="18" charset="0"/>
                <a:ea typeface="BatangChe" panose="02030609000101010101" pitchFamily="49" charset="-127"/>
              </a:rPr>
              <a:t> </a:t>
            </a:r>
            <a:endParaRPr lang="zh-CN" altLang="en-US" sz="2400" dirty="0">
              <a:solidFill>
                <a:schemeClr val="tx1"/>
              </a:solidFill>
              <a:latin typeface="Times New Roman" panose="02020603050405020304" pitchFamily="18" charset="0"/>
              <a:ea typeface="BatangChe" panose="02030609000101010101" pitchFamily="49" charset="-127"/>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0962" name="文本框 680961"/>
          <p:cNvSpPr txBox="1"/>
          <p:nvPr/>
        </p:nvSpPr>
        <p:spPr>
          <a:xfrm>
            <a:off x="250825" y="620713"/>
            <a:ext cx="8893175" cy="6465887"/>
          </a:xfrm>
          <a:prstGeom prst="rect">
            <a:avLst/>
          </a:prstGeom>
          <a:noFill/>
          <a:ln w="9525">
            <a:noFill/>
          </a:ln>
        </p:spPr>
        <p:txBody>
          <a:bodyPr>
            <a:spAutoFit/>
          </a:bodyPr>
          <a:p>
            <a:pPr>
              <a:buClr>
                <a:schemeClr val="accent2"/>
              </a:buClr>
              <a:buSzPct val="80000"/>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英文摘要的撰写</a:t>
            </a:r>
            <a:endParaRPr lang="zh-CN" altLang="en-US" dirty="0">
              <a:solidFill>
                <a:schemeClr val="tx1"/>
              </a:solidFill>
              <a:latin typeface="宋体" panose="02010600030101010101" pitchFamily="2" charset="-122"/>
              <a:ea typeface="宋体" panose="02010600030101010101" pitchFamily="2" charset="-122"/>
            </a:endParaRPr>
          </a:p>
          <a:p>
            <a:pPr>
              <a:spcAft>
                <a:spcPct val="0"/>
              </a:spcAft>
              <a:buClr>
                <a:schemeClr val="accent2"/>
              </a:buClr>
              <a:buSzPct val="80000"/>
              <a:buFont typeface="Wingdings" panose="05000000000000000000" pitchFamily="2" charset="2"/>
            </a:pPr>
            <a:r>
              <a:rPr lang="zh-CN" altLang="en-US" sz="2800" dirty="0">
                <a:solidFill>
                  <a:srgbClr val="FF3399"/>
                </a:solidFill>
                <a:latin typeface="宋体" panose="02010600030101010101" pitchFamily="2" charset="-122"/>
                <a:ea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rPr>
              <a:t>要写好英文摘要，必须遵循英文摘要写作规范。其写作要点如下：</a:t>
            </a:r>
            <a:r>
              <a:rPr lang="zh-CN" altLang="en-US" sz="2800" dirty="0">
                <a:solidFill>
                  <a:srgbClr val="FF3399"/>
                </a:solidFill>
                <a:latin typeface="宋体" panose="02010600030101010101" pitchFamily="2" charset="-122"/>
                <a:ea typeface="宋体" panose="02010600030101010101" pitchFamily="2" charset="-122"/>
              </a:rPr>
              <a:t> </a:t>
            </a:r>
            <a:endParaRPr lang="zh-CN" altLang="en-US" sz="2800" dirty="0">
              <a:solidFill>
                <a:srgbClr val="FF3399"/>
              </a:solidFill>
              <a:latin typeface="宋体" panose="02010600030101010101" pitchFamily="2" charset="-122"/>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500" dirty="0">
                <a:solidFill>
                  <a:schemeClr val="tx1"/>
                </a:solidFill>
                <a:latin typeface="Times New Roman" panose="02020603050405020304" pitchFamily="18" charset="0"/>
                <a:ea typeface="宋体" panose="02010600030101010101" pitchFamily="2" charset="-122"/>
              </a:rPr>
              <a:t> </a:t>
            </a:r>
            <a:r>
              <a:rPr lang="zh-CN" altLang="en-US" sz="2800" dirty="0">
                <a:solidFill>
                  <a:schemeClr val="tx1"/>
                </a:solidFill>
                <a:latin typeface="Times New Roman" panose="02020603050405020304" pitchFamily="18" charset="0"/>
                <a:ea typeface="宋体" panose="02010600030101010101" pitchFamily="2" charset="-122"/>
              </a:rPr>
              <a:t>句子完整、清晰、简洁；</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用简单句，为避免单调，改变句子的长度和结构；</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用过去时态描述作者的工作，用现在时态描述结论；</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尽量避免使用动词的名词形式；</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正确使用冠词，避免多加冠词，也避免蹩脚地省略冠词；</a:t>
            </a:r>
            <a:endParaRPr lang="zh-CN" altLang="en-US" sz="2800" dirty="0">
              <a:solidFill>
                <a:schemeClr val="tx1"/>
              </a:solidFill>
              <a:latin typeface="宋体" panose="02010600030101010101" pitchFamily="2" charset="-122"/>
              <a:ea typeface="宋体" panose="02010600030101010101" pitchFamily="2" charset="-122"/>
            </a:endParaRPr>
          </a:p>
          <a:p>
            <a:pPr>
              <a:lnSpc>
                <a:spcPct val="90000"/>
              </a:lnSpc>
              <a:spcAft>
                <a:spcPct val="0"/>
              </a:spcAft>
              <a:buClr>
                <a:schemeClr val="accent2"/>
              </a:buClr>
              <a:buSzPct val="80000"/>
              <a:buFont typeface="Wingdings" panose="05000000000000000000" pitchFamily="2" charset="2"/>
              <a:buChar char="l"/>
            </a:pP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accent2"/>
              </a:buClr>
              <a:buSzPct val="80000"/>
              <a:buFont typeface="Wingdings" panose="05000000000000000000" pitchFamily="2" charset="2"/>
            </a:pP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1986" name="文本框 681985"/>
          <p:cNvSpPr txBox="1"/>
          <p:nvPr/>
        </p:nvSpPr>
        <p:spPr>
          <a:xfrm>
            <a:off x="250825" y="549275"/>
            <a:ext cx="8893175" cy="4237038"/>
          </a:xfrm>
          <a:prstGeom prst="rect">
            <a:avLst/>
          </a:prstGeom>
          <a:noFill/>
          <a:ln w="9525">
            <a:noFill/>
          </a:ln>
        </p:spPr>
        <p:txBody>
          <a:bodyPr>
            <a:spAutoFit/>
          </a:bodyPr>
          <a:p>
            <a:pPr>
              <a:lnSpc>
                <a:spcPct val="90000"/>
              </a:lnSpc>
              <a:spcAft>
                <a:spcPct val="0"/>
              </a:spcAft>
              <a:buClr>
                <a:schemeClr val="accent2"/>
              </a:buClr>
              <a:buSzPct val="80000"/>
              <a:buFont typeface="Wingdings" panose="05000000000000000000" pitchFamily="2" charset="2"/>
            </a:pPr>
            <a:r>
              <a:rPr lang="zh-CN" altLang="en-US" sz="2800" dirty="0">
                <a:solidFill>
                  <a:schemeClr val="tx1"/>
                </a:solidFill>
                <a:latin typeface="宋体" panose="02010600030101010101" pitchFamily="2" charset="-122"/>
                <a:ea typeface="宋体" panose="02010600030101010101" pitchFamily="2" charset="-122"/>
              </a:rPr>
              <a:t>英文摘要的撰写</a:t>
            </a:r>
            <a:endParaRPr lang="zh-CN" altLang="en-US" sz="2800" dirty="0">
              <a:solidFill>
                <a:schemeClr val="tx1"/>
              </a:solidFill>
              <a:latin typeface="宋体" panose="02010600030101010101" pitchFamily="2" charset="-122"/>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使用较短的、简单的、具体的、熟悉的词，不使用华丽的词藻；</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使用被动语态；</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构成句子时，动词应靠近主语；</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避免使用那些既不说明问题，又没有任何含义的短语；</a:t>
            </a:r>
            <a:endParaRPr lang="zh-CN" altLang="en-US" sz="2800" dirty="0">
              <a:solidFill>
                <a:schemeClr val="tx1"/>
              </a:solidFill>
              <a:latin typeface="Times New Roman" panose="02020603050405020304" pitchFamily="18" charset="0"/>
              <a:ea typeface="宋体" panose="02010600030101010101" pitchFamily="2" charset="-122"/>
            </a:endParaRPr>
          </a:p>
          <a:p>
            <a:pPr>
              <a:lnSpc>
                <a:spcPct val="90000"/>
              </a:lnSpc>
              <a:spcAft>
                <a:spcPct val="0"/>
              </a:spcAft>
              <a:buClr>
                <a:schemeClr val="tx1"/>
              </a:buClr>
              <a:buSzPct val="80000"/>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不使用俚语、非英语的句子，慎用行话和口语。</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6866" name="文本框 676865"/>
          <p:cNvSpPr txBox="1"/>
          <p:nvPr/>
        </p:nvSpPr>
        <p:spPr>
          <a:xfrm>
            <a:off x="304800" y="439738"/>
            <a:ext cx="8839200" cy="4640262"/>
          </a:xfrm>
          <a:prstGeom prst="rect">
            <a:avLst/>
          </a:prstGeom>
          <a:noFill/>
          <a:ln w="9525">
            <a:noFill/>
          </a:ln>
        </p:spPr>
        <p:txBody>
          <a:bodyPr>
            <a:spAutoFit/>
          </a:bodyPr>
          <a:p>
            <a:pPr>
              <a:spcAft>
                <a:spcPct val="0"/>
              </a:spcAft>
              <a:buClr>
                <a:schemeClr val="accent2"/>
              </a:buClr>
              <a:buSzPct val="80000"/>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英语词、句的翻译</a:t>
            </a:r>
            <a:endParaRPr lang="zh-CN" altLang="en-US"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对于论文的标题，翻译应力求简单明了，直接反映论文的主题； </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摘要正文的第一句不得与标题重复，以免被检索系统收录后有关人员用计算机联机检索时出现差错； </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尽量用简单的词汇而不用复杂、生僻的词汇；</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遇到专业术语较多的情况，应查阅有关的行业标准；</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accent2"/>
              </a:buClr>
              <a:buSzPct val="80000"/>
              <a:buFont typeface="Wingdings" panose="05000000000000000000" pitchFamily="2" charset="2"/>
            </a:pPr>
            <a:r>
              <a:rPr lang="zh-CN" altLang="en-US" sz="2800" dirty="0">
                <a:solidFill>
                  <a:schemeClr val="tx1"/>
                </a:solidFill>
                <a:latin typeface="宋体" panose="02010600030101010101" pitchFamily="2" charset="-122"/>
                <a:ea typeface="宋体" panose="02010600030101010101" pitchFamily="2" charset="-122"/>
              </a:rPr>
              <a:t> </a:t>
            </a: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6866"/>
                                        </p:tgtEl>
                                        <p:attrNameLst>
                                          <p:attrName>style.visibility</p:attrName>
                                        </p:attrNameLst>
                                      </p:cBhvr>
                                      <p:to>
                                        <p:strVal val="visible"/>
                                      </p:to>
                                    </p:set>
                                    <p:animEffect transition="in" filter="dissolve">
                                      <p:cBhvr>
                                        <p:cTn id="7" dur="500"/>
                                        <p:tgtEl>
                                          <p:spTgt spid="6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8914" name="文本框 678913"/>
          <p:cNvSpPr txBox="1"/>
          <p:nvPr/>
        </p:nvSpPr>
        <p:spPr>
          <a:xfrm>
            <a:off x="323850" y="908050"/>
            <a:ext cx="8135938" cy="4211638"/>
          </a:xfrm>
          <a:prstGeom prst="rect">
            <a:avLst/>
          </a:prstGeom>
          <a:noFill/>
          <a:ln w="9525">
            <a:noFill/>
          </a:ln>
        </p:spPr>
        <p:txBody>
          <a:bodyPr>
            <a:spAutoFit/>
          </a:bodyPr>
          <a:p>
            <a:pPr>
              <a:spcAft>
                <a:spcPct val="0"/>
              </a:spcAft>
              <a:buClr>
                <a:schemeClr val="accent2"/>
              </a:buClr>
              <a:buSzPct val="80000"/>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英语词、句的翻译</a:t>
            </a:r>
            <a:endParaRPr lang="zh-CN" altLang="en-US"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对于较长的句子，翻译时应按英语的表达习惯尽量简化，方法是多用介词或将长句适当地分割成若干短句； </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译文力求简洁通顺，可用动词时尽量避免用动词的名词形式； </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在文摘的翻译中，为使表达直观，应注意以重要的事实作句子的开头。 </a:t>
            </a: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8914"/>
                                        </p:tgtEl>
                                        <p:attrNameLst>
                                          <p:attrName>style.visibility</p:attrName>
                                        </p:attrNameLst>
                                      </p:cBhvr>
                                      <p:to>
                                        <p:strVal val="visible"/>
                                      </p:to>
                                    </p:set>
                                    <p:animEffect transition="in" filter="dissolve">
                                      <p:cBhvr>
                                        <p:cTn id="7" dur="500"/>
                                        <p:tgtEl>
                                          <p:spTgt spid="67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4818" name="文本框 674817"/>
          <p:cNvSpPr txBox="1"/>
          <p:nvPr/>
        </p:nvSpPr>
        <p:spPr>
          <a:xfrm>
            <a:off x="539750" y="836613"/>
            <a:ext cx="8382000" cy="3986212"/>
          </a:xfrm>
          <a:prstGeom prst="rect">
            <a:avLst/>
          </a:prstGeom>
          <a:noFill/>
          <a:ln w="9525">
            <a:noFill/>
          </a:ln>
        </p:spPr>
        <p:txBody>
          <a:bodyPr>
            <a:spAutoFit/>
          </a:bodyPr>
          <a:p>
            <a:pPr>
              <a:lnSpc>
                <a:spcPct val="120000"/>
              </a:lnSpc>
              <a:spcAft>
                <a:spcPct val="0"/>
              </a:spcAft>
              <a:buClr>
                <a:schemeClr val="accent2"/>
              </a:buClr>
              <a:buSzPct val="80000"/>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英语时态的运用规律</a:t>
            </a:r>
            <a:r>
              <a:rPr lang="zh-CN" altLang="en-US" sz="2400" b="0" dirty="0">
                <a:solidFill>
                  <a:srgbClr val="FF9933"/>
                </a:solidFill>
                <a:latin typeface="宋体" panose="02010600030101010101" pitchFamily="2" charset="-122"/>
                <a:ea typeface="宋体" panose="02010600030101010101" pitchFamily="2" charset="-122"/>
              </a:rPr>
              <a:t> </a:t>
            </a:r>
            <a:endParaRPr lang="zh-CN" altLang="en-US" sz="2400" b="0" dirty="0">
              <a:solidFill>
                <a:srgbClr val="FF9933"/>
              </a:solidFill>
              <a:latin typeface="宋体" panose="02010600030101010101" pitchFamily="2" charset="-122"/>
              <a:ea typeface="宋体" panose="02010600030101010101" pitchFamily="2" charset="-122"/>
            </a:endParaRPr>
          </a:p>
          <a:p>
            <a:pPr>
              <a:lnSpc>
                <a:spcPct val="50000"/>
              </a:lnSpc>
              <a:spcAft>
                <a:spcPct val="0"/>
              </a:spcAft>
              <a:buClr>
                <a:schemeClr val="accent2"/>
              </a:buClr>
              <a:buSzPct val="80000"/>
              <a:buFont typeface="Wingdings" panose="05000000000000000000" pitchFamily="2" charset="2"/>
            </a:pPr>
            <a:endParaRPr lang="zh-CN" altLang="en-US" sz="2400" b="0" dirty="0">
              <a:solidFill>
                <a:srgbClr val="FF9933"/>
              </a:solidFill>
              <a:latin typeface="宋体" panose="02010600030101010101" pitchFamily="2" charset="-122"/>
              <a:ea typeface="宋体" panose="02010600030101010101" pitchFamily="2" charset="-122"/>
            </a:endParaRPr>
          </a:p>
          <a:p>
            <a:pPr>
              <a:lnSpc>
                <a:spcPct val="160000"/>
              </a:lnSpc>
              <a:spcAft>
                <a:spcPct val="0"/>
              </a:spcAft>
              <a:buClr>
                <a:schemeClr val="accent2"/>
              </a:buClr>
              <a:buSzPct val="80000"/>
              <a:buFont typeface="Wingdings" panose="05000000000000000000" pitchFamily="2" charset="2"/>
            </a:pPr>
            <a:r>
              <a:rPr lang="zh-CN" altLang="en-US" sz="2800" b="0" dirty="0">
                <a:solidFill>
                  <a:schemeClr val="tx1"/>
                </a:solidFill>
                <a:latin typeface="宋体" panose="02010600030101010101" pitchFamily="2" charset="-122"/>
                <a:ea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rPr>
              <a:t>介绍研究背景，通常用现在时或现在完成时；说明研究目的，通常用一般现在时；说明主题内容，通常用一般现在时或被动语态；实验结果一般用过去时；结论或建议通常用一般现在时</a:t>
            </a:r>
            <a:r>
              <a:rPr lang="zh-CN" altLang="en-US" sz="2800" b="0" dirty="0">
                <a:solidFill>
                  <a:schemeClr val="tx1"/>
                </a:solidFill>
                <a:latin typeface="宋体" panose="02010600030101010101" pitchFamily="2" charset="-122"/>
                <a:ea typeface="宋体" panose="02010600030101010101" pitchFamily="2" charset="-122"/>
              </a:rPr>
              <a:t>。</a:t>
            </a:r>
            <a:r>
              <a:rPr lang="zh-CN" altLang="en-US" sz="2800" b="0" dirty="0">
                <a:solidFill>
                  <a:schemeClr val="tx1"/>
                </a:solidFill>
                <a:latin typeface="Times New Roman" panose="02020603050405020304" pitchFamily="18" charset="0"/>
                <a:ea typeface="BatangChe" panose="02030609000101010101" pitchFamily="49" charset="-127"/>
              </a:rPr>
              <a:t> </a:t>
            </a:r>
            <a:endParaRPr lang="zh-CN" altLang="en-US" sz="2800" b="0" dirty="0">
              <a:solidFill>
                <a:schemeClr val="tx1"/>
              </a:solidFill>
              <a:latin typeface="Times New Roman" panose="02020603050405020304" pitchFamily="18" charset="0"/>
              <a:ea typeface="BatangChe" panose="02030609000101010101"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4818"/>
                                        </p:tgtEl>
                                        <p:attrNameLst>
                                          <p:attrName>style.visibility</p:attrName>
                                        </p:attrNameLst>
                                      </p:cBhvr>
                                      <p:to>
                                        <p:strVal val="visible"/>
                                      </p:to>
                                    </p:set>
                                    <p:animEffect transition="in" filter="dissolve">
                                      <p:cBhvr>
                                        <p:cTn id="7" dur="500"/>
                                        <p:tgtEl>
                                          <p:spTgt spid="67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文本框 357377"/>
          <p:cNvSpPr txBox="1"/>
          <p:nvPr/>
        </p:nvSpPr>
        <p:spPr>
          <a:xfrm>
            <a:off x="2195513" y="692150"/>
            <a:ext cx="4752975" cy="969963"/>
          </a:xfrm>
          <a:prstGeom prst="rect">
            <a:avLst/>
          </a:prstGeom>
          <a:noFill/>
          <a:ln w="9525">
            <a:noFill/>
          </a:ln>
        </p:spPr>
        <p:txBody>
          <a:bodyPr>
            <a:spAutoFit/>
          </a:bodyPr>
          <a:p>
            <a:pPr>
              <a:lnSpc>
                <a:spcPct val="120000"/>
              </a:lnSpc>
              <a:spcBef>
                <a:spcPct val="0"/>
              </a:spcBef>
              <a:spcAft>
                <a:spcPct val="0"/>
              </a:spcAft>
            </a:pPr>
            <a:r>
              <a:rPr lang="zh-CN" altLang="en-US" sz="4800" dirty="0">
                <a:solidFill>
                  <a:schemeClr val="folHlink"/>
                </a:solidFill>
                <a:latin typeface="Times New Roman" panose="02020603050405020304" pitchFamily="18" charset="0"/>
                <a:ea typeface="宋体" panose="02010600030101010101" pitchFamily="2" charset="-122"/>
              </a:rPr>
              <a:t>论文投稿与发表</a:t>
            </a:r>
            <a:endParaRPr lang="zh-CN" altLang="en-US" sz="4800" dirty="0">
              <a:solidFill>
                <a:schemeClr val="folHlink"/>
              </a:solidFill>
              <a:latin typeface="Times New Roman" panose="02020603050405020304" pitchFamily="18" charset="0"/>
              <a:ea typeface="宋体" panose="02010600030101010101" pitchFamily="2" charset="-122"/>
            </a:endParaRPr>
          </a:p>
        </p:txBody>
      </p:sp>
      <p:sp>
        <p:nvSpPr>
          <p:cNvPr id="357379" name="矩形 357378"/>
          <p:cNvSpPr/>
          <p:nvPr/>
        </p:nvSpPr>
        <p:spPr>
          <a:xfrm>
            <a:off x="1042988" y="1844675"/>
            <a:ext cx="4033837" cy="750888"/>
          </a:xfrm>
          <a:prstGeom prst="rect">
            <a:avLst/>
          </a:prstGeom>
          <a:noFill/>
          <a:ln w="12700">
            <a:noFill/>
          </a:ln>
        </p:spPr>
        <p:txBody>
          <a:bodyPr>
            <a:spAutoFit/>
          </a:bodyPr>
          <a:p>
            <a:pPr>
              <a:lnSpc>
                <a:spcPct val="120000"/>
              </a:lnSpc>
              <a:spcBef>
                <a:spcPct val="0"/>
              </a:spcBef>
              <a:spcAft>
                <a:spcPct val="0"/>
              </a:spcAft>
              <a:buSzPct val="70000"/>
              <a:buFont typeface="Wingdings" panose="05000000000000000000" pitchFamily="2" charset="2"/>
              <a:buChar char="n"/>
            </a:pPr>
            <a:r>
              <a:rPr lang="zh-CN" altLang="en-US" sz="3600" dirty="0">
                <a:latin typeface="宋体" panose="02010600030101010101" pitchFamily="2" charset="-122"/>
                <a:ea typeface="宋体" panose="02010600030101010101" pitchFamily="2" charset="-122"/>
              </a:rPr>
              <a:t> 投稿期刊选择</a:t>
            </a:r>
            <a:endParaRPr lang="zh-CN" altLang="en-US" sz="3600" dirty="0">
              <a:latin typeface="宋体" panose="02010600030101010101" pitchFamily="2" charset="-122"/>
              <a:ea typeface="宋体" panose="02010600030101010101" pitchFamily="2" charset="-122"/>
            </a:endParaRPr>
          </a:p>
        </p:txBody>
      </p:sp>
      <p:sp>
        <p:nvSpPr>
          <p:cNvPr id="357381" name="矩形 357380"/>
          <p:cNvSpPr/>
          <p:nvPr/>
        </p:nvSpPr>
        <p:spPr>
          <a:xfrm>
            <a:off x="971550" y="3357563"/>
            <a:ext cx="6048375" cy="1409700"/>
          </a:xfrm>
          <a:prstGeom prst="rect">
            <a:avLst/>
          </a:prstGeom>
          <a:noFill/>
          <a:ln w="12700">
            <a:noFill/>
          </a:ln>
        </p:spPr>
        <p:txBody>
          <a:bodyPr>
            <a:spAutoFit/>
          </a:bodyPr>
          <a:p>
            <a:pPr>
              <a:lnSpc>
                <a:spcPct val="120000"/>
              </a:lnSpc>
              <a:spcBef>
                <a:spcPct val="0"/>
              </a:spcBef>
              <a:spcAft>
                <a:spcPct val="0"/>
              </a:spcAft>
              <a:buSzPct val="70000"/>
              <a:buFont typeface="Wingdings" panose="05000000000000000000" pitchFamily="2" charset="2"/>
              <a:buChar char="n"/>
            </a:pPr>
            <a:r>
              <a:rPr lang="zh-CN" altLang="en-US" sz="3600" dirty="0">
                <a:latin typeface="宋体" panose="02010600030101010101" pitchFamily="2" charset="-122"/>
                <a:ea typeface="宋体" panose="02010600030101010101" pitchFamily="2" charset="-122"/>
              </a:rPr>
              <a:t> 审稿流程与编辑流程</a:t>
            </a:r>
            <a:endParaRPr lang="zh-CN" altLang="en-US" sz="3600" dirty="0">
              <a:latin typeface="宋体" panose="02010600030101010101" pitchFamily="2" charset="-122"/>
              <a:ea typeface="宋体" panose="02010600030101010101" pitchFamily="2" charset="-122"/>
            </a:endParaRPr>
          </a:p>
          <a:p>
            <a:pPr>
              <a:lnSpc>
                <a:spcPct val="120000"/>
              </a:lnSpc>
              <a:spcBef>
                <a:spcPct val="0"/>
              </a:spcBef>
              <a:spcAft>
                <a:spcPct val="0"/>
              </a:spcAft>
              <a:buSzPct val="70000"/>
              <a:buFont typeface="Wingdings" panose="05000000000000000000" pitchFamily="2" charset="2"/>
              <a:buChar char="n"/>
            </a:pPr>
            <a:endParaRPr lang="zh-CN" altLang="en-US" sz="3600" dirty="0">
              <a:latin typeface="宋体" panose="02010600030101010101" pitchFamily="2" charset="-122"/>
              <a:ea typeface="宋体" panose="02010600030101010101" pitchFamily="2" charset="-122"/>
            </a:endParaRPr>
          </a:p>
        </p:txBody>
      </p:sp>
      <p:sp>
        <p:nvSpPr>
          <p:cNvPr id="357383" name="矩形 357382"/>
          <p:cNvSpPr/>
          <p:nvPr/>
        </p:nvSpPr>
        <p:spPr>
          <a:xfrm>
            <a:off x="971550" y="4076700"/>
            <a:ext cx="8172450" cy="750888"/>
          </a:xfrm>
          <a:prstGeom prst="rect">
            <a:avLst/>
          </a:prstGeom>
          <a:noFill/>
          <a:ln w="12700">
            <a:noFill/>
          </a:ln>
        </p:spPr>
        <p:txBody>
          <a:bodyPr>
            <a:spAutoFit/>
          </a:bodyPr>
          <a:p>
            <a:pPr>
              <a:lnSpc>
                <a:spcPct val="120000"/>
              </a:lnSpc>
              <a:spcBef>
                <a:spcPct val="0"/>
              </a:spcBef>
              <a:spcAft>
                <a:spcPct val="0"/>
              </a:spcAft>
              <a:buSzPct val="70000"/>
              <a:buFont typeface="Wingdings" panose="05000000000000000000" pitchFamily="2" charset="2"/>
              <a:buChar char="n"/>
            </a:pPr>
            <a:r>
              <a:rPr lang="zh-CN" altLang="en-US" sz="3600" dirty="0">
                <a:latin typeface="宋体" panose="02010600030101010101" pitchFamily="2" charset="-122"/>
                <a:ea typeface="宋体" panose="02010600030101010101" pitchFamily="2" charset="-122"/>
              </a:rPr>
              <a:t> 学术不端行为</a:t>
            </a:r>
            <a:endParaRPr lang="zh-CN" altLang="en-US" sz="3600" dirty="0">
              <a:latin typeface="宋体" panose="02010600030101010101" pitchFamily="2" charset="-122"/>
              <a:ea typeface="宋体" panose="02010600030101010101" pitchFamily="2" charset="-122"/>
            </a:endParaRPr>
          </a:p>
        </p:txBody>
      </p:sp>
      <p:sp>
        <p:nvSpPr>
          <p:cNvPr id="363523" name="矩形 363522"/>
          <p:cNvSpPr/>
          <p:nvPr/>
        </p:nvSpPr>
        <p:spPr>
          <a:xfrm>
            <a:off x="1042988" y="2636838"/>
            <a:ext cx="2952750" cy="641350"/>
          </a:xfrm>
          <a:prstGeom prst="rect">
            <a:avLst/>
          </a:prstGeom>
          <a:noFill/>
          <a:ln w="12700">
            <a:noFill/>
          </a:ln>
        </p:spPr>
        <p:txBody>
          <a:bodyPr>
            <a:spAutoFit/>
          </a:bodyPr>
          <a:p>
            <a:pPr>
              <a:buSzPct val="70000"/>
              <a:buFont typeface="Wingdings" panose="05000000000000000000" pitchFamily="2" charset="2"/>
              <a:buChar char="n"/>
            </a:pPr>
            <a:r>
              <a:rPr lang="zh-CN" altLang="en-US" sz="3600" dirty="0">
                <a:latin typeface="宋体" panose="02010600030101010101" pitchFamily="2" charset="-122"/>
                <a:ea typeface="宋体" panose="02010600030101010101" pitchFamily="2" charset="-122"/>
              </a:rPr>
              <a:t> 作者署名</a:t>
            </a:r>
            <a:endParaRPr lang="zh-CN" altLang="en-US" sz="3600" dirty="0">
              <a:latin typeface="宋体" panose="02010600030101010101" pitchFamily="2" charset="-122"/>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4354" name="文本框 484353"/>
          <p:cNvSpPr txBox="1"/>
          <p:nvPr/>
        </p:nvSpPr>
        <p:spPr>
          <a:xfrm>
            <a:off x="1752600" y="852488"/>
            <a:ext cx="5105400" cy="701675"/>
          </a:xfrm>
          <a:prstGeom prst="rect">
            <a:avLst/>
          </a:prstGeom>
          <a:noFill/>
          <a:ln w="12700">
            <a:noFill/>
          </a:ln>
        </p:spPr>
        <p:txBody>
          <a:bodyPr>
            <a:spAutoFit/>
          </a:bodyPr>
          <a:p>
            <a:pPr algn="ctr">
              <a:spcAft>
                <a:spcPct val="0"/>
              </a:spcAft>
            </a:pPr>
            <a:r>
              <a:rPr lang="zh-CN" altLang="en-US" sz="4000" dirty="0">
                <a:latin typeface="Times New Roman" panose="02020603050405020304" pitchFamily="18" charset="0"/>
                <a:ea typeface="宋体" panose="02010600030101010101" pitchFamily="2" charset="-122"/>
              </a:rPr>
              <a:t>投稿期刊选择</a:t>
            </a:r>
            <a:endParaRPr lang="zh-CN" altLang="en-US" sz="4000" dirty="0">
              <a:latin typeface="Times New Roman" panose="02020603050405020304" pitchFamily="18" charset="0"/>
              <a:ea typeface="宋体" panose="02010600030101010101" pitchFamily="2" charset="-122"/>
            </a:endParaRPr>
          </a:p>
        </p:txBody>
      </p:sp>
      <p:sp>
        <p:nvSpPr>
          <p:cNvPr id="484355" name="文本框 484354"/>
          <p:cNvSpPr txBox="1"/>
          <p:nvPr/>
        </p:nvSpPr>
        <p:spPr>
          <a:xfrm>
            <a:off x="395288" y="1989138"/>
            <a:ext cx="4392612" cy="3084512"/>
          </a:xfrm>
          <a:prstGeom prst="rect">
            <a:avLst/>
          </a:prstGeom>
          <a:noFill/>
          <a:ln w="12700">
            <a:noFill/>
          </a:ln>
        </p:spPr>
        <p:txBody>
          <a:bodyPr>
            <a:spAutoFit/>
          </a:bodyPr>
          <a:p>
            <a:pPr marL="457200" indent="-457200">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期刊声誉</a:t>
            </a:r>
            <a:endParaRPr lang="zh-CN" altLang="en-US" sz="2800" b="0" dirty="0">
              <a:solidFill>
                <a:schemeClr val="tx1"/>
              </a:solidFill>
              <a:latin typeface="Times New Roman" panose="02020603050405020304" pitchFamily="18" charset="0"/>
              <a:ea typeface="宋体" panose="02010600030101010101" pitchFamily="2" charset="-122"/>
            </a:endParaRPr>
          </a:p>
          <a:p>
            <a:pPr marL="457200" indent="-457200">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影响因子、总被引频次</a:t>
            </a:r>
            <a:endParaRPr lang="zh-CN" altLang="en-US" sz="2800" b="0" dirty="0">
              <a:solidFill>
                <a:schemeClr val="tx1"/>
              </a:solidFill>
              <a:latin typeface="Times New Roman" panose="02020603050405020304" pitchFamily="18" charset="0"/>
              <a:ea typeface="宋体" panose="02010600030101010101" pitchFamily="2" charset="-122"/>
            </a:endParaRPr>
          </a:p>
          <a:p>
            <a:pPr marL="457200" indent="-457200">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国际传播</a:t>
            </a:r>
            <a:endParaRPr lang="zh-CN" altLang="en-US" sz="2800" b="0" dirty="0">
              <a:solidFill>
                <a:schemeClr val="tx1"/>
              </a:solidFill>
              <a:latin typeface="Times New Roman" panose="02020603050405020304" pitchFamily="18" charset="0"/>
              <a:ea typeface="宋体" panose="02010600030101010101" pitchFamily="2" charset="-122"/>
            </a:endParaRPr>
          </a:p>
          <a:p>
            <a:pPr marL="457200" indent="-457200">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开放获取</a:t>
            </a:r>
            <a:endParaRPr lang="zh-CN" altLang="en-US" sz="2800" b="0" dirty="0">
              <a:solidFill>
                <a:schemeClr val="tx1"/>
              </a:solidFill>
              <a:latin typeface="Times New Roman" panose="02020603050405020304" pitchFamily="18" charset="0"/>
              <a:ea typeface="宋体" panose="02010600030101010101" pitchFamily="2" charset="-122"/>
            </a:endParaRPr>
          </a:p>
          <a:p>
            <a:pPr marL="457200" indent="-457200">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出版速度</a:t>
            </a:r>
            <a:endParaRPr lang="zh-CN" altLang="en-US" sz="2800" b="0" dirty="0">
              <a:solidFill>
                <a:schemeClr val="tx1"/>
              </a:solidFill>
              <a:latin typeface="Times New Roman" panose="02020603050405020304" pitchFamily="18" charset="0"/>
              <a:ea typeface="宋体" panose="02010600030101010101" pitchFamily="2" charset="-122"/>
            </a:endParaRPr>
          </a:p>
        </p:txBody>
      </p:sp>
      <p:sp>
        <p:nvSpPr>
          <p:cNvPr id="484356" name="文本框 484355"/>
          <p:cNvSpPr txBox="1"/>
          <p:nvPr/>
        </p:nvSpPr>
        <p:spPr>
          <a:xfrm>
            <a:off x="4859338" y="1916113"/>
            <a:ext cx="4038600" cy="3725862"/>
          </a:xfrm>
          <a:prstGeom prst="rect">
            <a:avLst/>
          </a:prstGeom>
          <a:noFill/>
          <a:ln w="12700">
            <a:noFill/>
          </a:ln>
        </p:spPr>
        <p:txBody>
          <a:bodyPr>
            <a:spAutoFit/>
          </a:bodyPr>
          <a:p>
            <a:pPr>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主题范围</a:t>
            </a:r>
            <a:endParaRPr lang="zh-CN" altLang="en-US" sz="2800" b="0" dirty="0">
              <a:solidFill>
                <a:schemeClr val="tx1"/>
              </a:solidFill>
              <a:latin typeface="Times New Roman" panose="02020603050405020304" pitchFamily="18" charset="0"/>
              <a:ea typeface="宋体" panose="02010600030101010101" pitchFamily="2" charset="-122"/>
            </a:endParaRPr>
          </a:p>
          <a:p>
            <a:pPr>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以前发表论文的情况</a:t>
            </a:r>
            <a:endParaRPr lang="zh-CN" altLang="en-US" sz="2800" b="0" dirty="0">
              <a:solidFill>
                <a:schemeClr val="tx1"/>
              </a:solidFill>
              <a:latin typeface="Times New Roman" panose="02020603050405020304" pitchFamily="18" charset="0"/>
              <a:ea typeface="宋体" panose="02010600030101010101" pitchFamily="2" charset="-122"/>
            </a:endParaRPr>
          </a:p>
          <a:p>
            <a:pPr>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版面费</a:t>
            </a:r>
            <a:endParaRPr lang="zh-CN" altLang="en-US" sz="2800" b="0" dirty="0">
              <a:solidFill>
                <a:schemeClr val="tx1"/>
              </a:solidFill>
              <a:latin typeface="Times New Roman" panose="02020603050405020304" pitchFamily="18" charset="0"/>
              <a:ea typeface="宋体" panose="02010600030101010101" pitchFamily="2" charset="-122"/>
            </a:endParaRPr>
          </a:p>
          <a:p>
            <a:pPr>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服务质量</a:t>
            </a:r>
            <a:endParaRPr lang="zh-CN" altLang="en-US" sz="2800" b="0" dirty="0">
              <a:solidFill>
                <a:schemeClr val="tx1"/>
              </a:solidFill>
              <a:latin typeface="Times New Roman" panose="02020603050405020304" pitchFamily="18" charset="0"/>
              <a:ea typeface="宋体" panose="02010600030101010101" pitchFamily="2" charset="-122"/>
            </a:endParaRPr>
          </a:p>
          <a:p>
            <a:pPr>
              <a:spcAft>
                <a:spcPct val="0"/>
              </a:spcAft>
              <a:buFont typeface="Wingdings" panose="05000000000000000000" pitchFamily="2" charset="2"/>
              <a:buChar char="l"/>
            </a:pPr>
            <a:r>
              <a:rPr lang="zh-CN" altLang="en-US" sz="2800" b="0" dirty="0">
                <a:solidFill>
                  <a:schemeClr val="tx1"/>
                </a:solidFill>
                <a:latin typeface="Times New Roman" panose="02020603050405020304" pitchFamily="18" charset="0"/>
                <a:ea typeface="宋体" panose="02010600030101010101" pitchFamily="2" charset="-122"/>
              </a:rPr>
              <a:t>电子版</a:t>
            </a:r>
            <a:endParaRPr lang="zh-CN" altLang="en-US" sz="2800" b="0" dirty="0">
              <a:solidFill>
                <a:schemeClr val="tx1"/>
              </a:solidFill>
              <a:latin typeface="Times New Roman" panose="02020603050405020304" pitchFamily="18" charset="0"/>
              <a:ea typeface="宋体" panose="02010600030101010101" pitchFamily="2" charset="-122"/>
            </a:endParaRPr>
          </a:p>
          <a:p>
            <a:pPr>
              <a:spcAft>
                <a:spcPct val="0"/>
              </a:spcAft>
            </a:pPr>
            <a:endParaRPr lang="zh-CN" altLang="en-US" sz="2800" b="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82" name="标题 583681"/>
          <p:cNvSpPr>
            <a:spLocks noGrp="1"/>
          </p:cNvSpPr>
          <p:nvPr>
            <p:ph type="title"/>
          </p:nvPr>
        </p:nvSpPr>
        <p:spPr>
          <a:xfrm>
            <a:off x="611188" y="908050"/>
            <a:ext cx="7772400" cy="865188"/>
          </a:xfrm>
          <a:ln/>
        </p:spPr>
        <p:txBody>
          <a:bodyPr lIns="92075" tIns="46038" rIns="92075" bIns="46038" anchor="ctr"/>
          <a:p>
            <a:pPr algn="l"/>
            <a:r>
              <a:rPr lang="zh-CN" altLang="en-US" sz="3600" dirty="0"/>
              <a:t>国际期刊退稿原因</a:t>
            </a:r>
            <a:endParaRPr lang="zh-CN" altLang="en-US" sz="3600" dirty="0"/>
          </a:p>
        </p:txBody>
      </p:sp>
      <p:sp>
        <p:nvSpPr>
          <p:cNvPr id="583683" name="文本占位符 583682"/>
          <p:cNvSpPr>
            <a:spLocks noGrp="1"/>
          </p:cNvSpPr>
          <p:nvPr>
            <p:ph type="body" idx="1"/>
          </p:nvPr>
        </p:nvSpPr>
        <p:spPr>
          <a:xfrm>
            <a:off x="684213" y="2205038"/>
            <a:ext cx="7772400" cy="3889375"/>
          </a:xfrm>
          <a:ln/>
        </p:spPr>
        <p:txBody>
          <a:bodyPr/>
          <a:p>
            <a:pPr>
              <a:buClr>
                <a:schemeClr val="tx1"/>
              </a:buClr>
            </a:pPr>
            <a:r>
              <a:rPr lang="zh-CN" altLang="en-US" sz="3000" dirty="0"/>
              <a:t>稿件太本地化，普遍性较差</a:t>
            </a:r>
            <a:endParaRPr lang="zh-CN" altLang="en-US" sz="3000" dirty="0"/>
          </a:p>
          <a:p>
            <a:pPr>
              <a:buClr>
                <a:schemeClr val="tx1"/>
              </a:buClr>
            </a:pPr>
            <a:r>
              <a:rPr lang="zh-CN" altLang="en-US" sz="3000" dirty="0"/>
              <a:t>相关文献评述不够充分</a:t>
            </a:r>
            <a:endParaRPr lang="zh-CN" altLang="en-US" sz="3000" dirty="0"/>
          </a:p>
          <a:p>
            <a:pPr>
              <a:buClr>
                <a:schemeClr val="tx1"/>
              </a:buClr>
            </a:pPr>
            <a:r>
              <a:rPr lang="zh-CN" altLang="en-US" sz="3000" dirty="0"/>
              <a:t>缺少对相关问题的“讨论”</a:t>
            </a:r>
            <a:endParaRPr lang="zh-CN" altLang="en-US" sz="3000" dirty="0"/>
          </a:p>
          <a:p>
            <a:pPr>
              <a:buClr>
                <a:schemeClr val="tx1"/>
              </a:buClr>
            </a:pPr>
            <a:r>
              <a:rPr lang="zh-CN" altLang="en-US" sz="3000" dirty="0"/>
              <a:t>缺乏有概括力的“结论”</a:t>
            </a:r>
            <a:endParaRPr lang="zh-CN" altLang="en-US" sz="3000" dirty="0"/>
          </a:p>
          <a:p>
            <a:pPr>
              <a:buClr>
                <a:schemeClr val="tx1"/>
              </a:buClr>
            </a:pPr>
            <a:r>
              <a:rPr lang="zh-CN" altLang="en-US" sz="3000" dirty="0"/>
              <a:t>参考文献中作者本人的文献比例过大</a:t>
            </a:r>
            <a:endParaRPr lang="zh-CN" altLang="en-US" sz="3000" dirty="0"/>
          </a:p>
          <a:p>
            <a:pPr>
              <a:buClr>
                <a:schemeClr val="tx1"/>
              </a:buClr>
            </a:pPr>
            <a:r>
              <a:rPr lang="zh-CN" altLang="en-US" sz="3000" dirty="0"/>
              <a:t>稿件篇幅太长</a:t>
            </a:r>
            <a:endParaRPr lang="zh-CN" altLang="en-US" sz="3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8019" name="文本占位符 598018"/>
          <p:cNvSpPr>
            <a:spLocks noGrp="1"/>
          </p:cNvSpPr>
          <p:nvPr>
            <p:ph type="body" idx="1"/>
          </p:nvPr>
        </p:nvSpPr>
        <p:spPr>
          <a:xfrm>
            <a:off x="685800" y="836613"/>
            <a:ext cx="7772400" cy="5259387"/>
          </a:xfrm>
          <a:ln/>
        </p:spPr>
        <p:txBody>
          <a:bodyPr/>
          <a:p>
            <a:pPr>
              <a:buClr>
                <a:schemeClr val="tx1"/>
              </a:buClr>
            </a:pPr>
            <a:r>
              <a:rPr lang="zh-CN" altLang="en-US" sz="3000" dirty="0"/>
              <a:t>支持所提出理论的数据或事实不足</a:t>
            </a:r>
            <a:endParaRPr lang="zh-CN" altLang="en-US" sz="3000" dirty="0"/>
          </a:p>
          <a:p>
            <a:pPr>
              <a:buClr>
                <a:schemeClr val="tx1"/>
              </a:buClr>
            </a:pPr>
            <a:r>
              <a:rPr lang="zh-CN" altLang="en-US" sz="3000" dirty="0"/>
              <a:t>文章发表后可能不会被引用</a:t>
            </a:r>
            <a:endParaRPr lang="zh-CN" altLang="en-US" sz="3000" dirty="0"/>
          </a:p>
          <a:p>
            <a:pPr>
              <a:buClr>
                <a:schemeClr val="tx1"/>
              </a:buClr>
            </a:pPr>
            <a:r>
              <a:rPr lang="zh-CN" altLang="en-US" sz="3000" dirty="0"/>
              <a:t>英语差错较多</a:t>
            </a:r>
            <a:endParaRPr lang="zh-CN" altLang="en-US" sz="3000" dirty="0"/>
          </a:p>
          <a:p>
            <a:pPr>
              <a:buClr>
                <a:schemeClr val="tx1"/>
              </a:buClr>
            </a:pPr>
            <a:r>
              <a:rPr lang="zh-CN" altLang="en-US" sz="3000" dirty="0"/>
              <a:t>逻辑性差，写作欠规范</a:t>
            </a:r>
            <a:endParaRPr lang="zh-CN" altLang="en-US" sz="3000" dirty="0"/>
          </a:p>
          <a:p>
            <a:pPr>
              <a:buClr>
                <a:schemeClr val="tx1"/>
              </a:buClr>
            </a:pPr>
            <a:r>
              <a:rPr lang="zh-CN" altLang="en-US" sz="3000" dirty="0"/>
              <a:t>稿件的研究“起点”与目标刊物的学术水平相比较低</a:t>
            </a:r>
            <a:endParaRPr lang="zh-CN" altLang="en-US" sz="3000" dirty="0"/>
          </a:p>
          <a:p>
            <a:pPr>
              <a:buClr>
                <a:schemeClr val="tx1"/>
              </a:buClr>
            </a:pPr>
            <a:r>
              <a:rPr lang="zh-CN" altLang="en-US" sz="3000" dirty="0"/>
              <a:t>与刊物的编辑方针不符</a:t>
            </a:r>
            <a:endParaRPr lang="zh-CN" altLang="en-US" sz="3000" dirty="0"/>
          </a:p>
          <a:p>
            <a:pPr>
              <a:buClr>
                <a:schemeClr val="tx1"/>
              </a:buClr>
            </a:pPr>
            <a:r>
              <a:rPr lang="zh-CN" altLang="en-US" sz="3000" dirty="0"/>
              <a:t>有抄袭、侵权及“杜撰”、“造假”行为</a:t>
            </a:r>
            <a:endParaRPr lang="zh-CN" altLang="en-US" sz="3000" dirty="0"/>
          </a:p>
          <a:p>
            <a:pPr>
              <a:buNone/>
            </a:pP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0018" name="矩形 470017"/>
          <p:cNvSpPr/>
          <p:nvPr/>
        </p:nvSpPr>
        <p:spPr>
          <a:xfrm>
            <a:off x="684213" y="476250"/>
            <a:ext cx="7956550" cy="5429250"/>
          </a:xfrm>
          <a:prstGeom prst="rect">
            <a:avLst/>
          </a:prstGeom>
          <a:noFill/>
          <a:ln w="9525">
            <a:noFill/>
          </a:ln>
        </p:spPr>
        <p:txBody>
          <a:bodyPr>
            <a:spAutoFit/>
          </a:bodyPr>
          <a:p>
            <a:pPr indent="304800" algn="ctr">
              <a:lnSpc>
                <a:spcPct val="120000"/>
              </a:lnSpc>
              <a:spcBef>
                <a:spcPct val="0"/>
              </a:spcBef>
              <a:spcAft>
                <a:spcPct val="0"/>
              </a:spcAft>
            </a:pPr>
            <a:endParaRPr lang="zh-CN" altLang="en-US" sz="3000"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pPr>
            <a:r>
              <a:rPr lang="zh-CN" altLang="en-US" sz="3600" dirty="0">
                <a:solidFill>
                  <a:schemeClr val="tx1"/>
                </a:solidFill>
                <a:latin typeface="黑体" panose="02010609060101010101" pitchFamily="2" charset="-122"/>
                <a:ea typeface="黑体" panose="02010609060101010101" pitchFamily="2" charset="-122"/>
              </a:rPr>
              <a:t>正文内容</a:t>
            </a:r>
            <a:endParaRPr lang="zh-CN" altLang="en-US" sz="3600" dirty="0">
              <a:solidFill>
                <a:schemeClr val="tx1"/>
              </a:solidFill>
              <a:latin typeface="黑体" panose="02010609060101010101" pitchFamily="2" charset="-122"/>
              <a:ea typeface="黑体" panose="02010609060101010101" pitchFamily="2" charset="-122"/>
            </a:endParaRPr>
          </a:p>
          <a:p>
            <a:pPr indent="304800" algn="just">
              <a:lnSpc>
                <a:spcPct val="120000"/>
              </a:lnSpc>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引言</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为什么做</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材料与方法</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怎样做</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结果</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做了什么</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讨论和结论</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说明研究价值和意义</a:t>
            </a:r>
            <a:endParaRPr lang="zh-CN" altLang="en-US" dirty="0">
              <a:solidFill>
                <a:schemeClr val="tx1"/>
              </a:solidFill>
              <a:latin typeface="宋体" panose="02010600030101010101" pitchFamily="2" charset="-122"/>
              <a:ea typeface="宋体" panose="02010600030101010101" pitchFamily="2" charset="-122"/>
            </a:endParaRPr>
          </a:p>
          <a:p>
            <a:pPr indent="304800">
              <a:lnSpc>
                <a:spcPct val="120000"/>
              </a:lnSpc>
              <a:spcBef>
                <a:spcPct val="0"/>
              </a:spcBef>
              <a:spcAft>
                <a:spcPct val="0"/>
              </a:spcAft>
              <a:buFont typeface="Wingdings" panose="05000000000000000000" pitchFamily="2" charset="2"/>
              <a:buChar char="l"/>
            </a:pPr>
            <a:endParaRPr lang="zh-CN" altLang="en-US"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pPr>
            <a:endParaRPr lang="zh-CN" altLang="en-US" sz="30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2" name="矩形 486401"/>
          <p:cNvSpPr/>
          <p:nvPr/>
        </p:nvSpPr>
        <p:spPr>
          <a:xfrm>
            <a:off x="755650" y="620713"/>
            <a:ext cx="7504113" cy="5322887"/>
          </a:xfrm>
          <a:prstGeom prst="rect">
            <a:avLst/>
          </a:prstGeom>
          <a:noFill/>
          <a:ln w="9525">
            <a:noFill/>
          </a:ln>
        </p:spPr>
        <p:txBody>
          <a:bodyPr>
            <a:spAutoFit/>
          </a:bodyPr>
          <a:p>
            <a:pPr algn="just">
              <a:lnSpc>
                <a:spcPct val="80000"/>
              </a:lnSpc>
              <a:spcBef>
                <a:spcPct val="0"/>
              </a:spcBef>
              <a:spcAft>
                <a:spcPct val="0"/>
              </a:spcAft>
            </a:pPr>
            <a:endParaRPr lang="zh-CN" altLang="en-US" b="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作者署名</a:t>
            </a:r>
            <a:endParaRPr lang="zh-CN" altLang="en-US" sz="3600" dirty="0">
              <a:latin typeface="宋体" panose="02010600030101010101" pitchFamily="2" charset="-122"/>
              <a:ea typeface="宋体" panose="02010600030101010101" pitchFamily="2" charset="-122"/>
            </a:endParaRPr>
          </a:p>
          <a:p>
            <a:pPr algn="just">
              <a:lnSpc>
                <a:spcPct val="14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40000"/>
              </a:lnSpc>
              <a:spcBef>
                <a:spcPct val="0"/>
              </a:spcBef>
              <a:spcAft>
                <a:spcPct val="0"/>
              </a:spcAft>
            </a:pPr>
            <a:r>
              <a:rPr lang="zh-CN" altLang="en-US" b="0" dirty="0">
                <a:solidFill>
                  <a:schemeClr val="tx1"/>
                </a:solidFill>
                <a:latin typeface="宋体" panose="02010600030101010101" pitchFamily="2" charset="-122"/>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在学术论文中署名的个人作者应只限于那些对于选定研究课题和制订研究方案、直接参加全部或主要部分研究工作并作出主要贡献、以及参加撰写论文并能对内容负责的人。</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5922" name="矩形 465921"/>
          <p:cNvSpPr/>
          <p:nvPr/>
        </p:nvSpPr>
        <p:spPr>
          <a:xfrm>
            <a:off x="611188" y="836613"/>
            <a:ext cx="7921625" cy="4870450"/>
          </a:xfrm>
          <a:prstGeom prst="rect">
            <a:avLst/>
          </a:prstGeom>
          <a:noFill/>
          <a:ln w="9525">
            <a:noFill/>
          </a:ln>
        </p:spPr>
        <p:txBody>
          <a:bodyPr>
            <a:spAutoFit/>
          </a:bodyPr>
          <a:p>
            <a:pPr algn="just">
              <a:lnSpc>
                <a:spcPct val="14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    参与署名的所有人都有义务对所发表研究成果的科学性和真实性负责。</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4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    通信作者(</a:t>
            </a:r>
            <a:r>
              <a:rPr lang="en-US" altLang="zh-CN">
                <a:solidFill>
                  <a:schemeClr val="tx1"/>
                </a:solidFill>
                <a:latin typeface="宋体" panose="02010600030101010101" pitchFamily="2" charset="-122"/>
                <a:ea typeface="宋体" panose="02010600030101010101" pitchFamily="2" charset="-122"/>
              </a:rPr>
              <a:t>Corresponding author)</a:t>
            </a:r>
            <a:r>
              <a:rPr lang="zh-CN" altLang="en-US" dirty="0">
                <a:solidFill>
                  <a:schemeClr val="tx1"/>
                </a:solidFill>
                <a:latin typeface="宋体" panose="02010600030101010101" pitchFamily="2" charset="-122"/>
                <a:ea typeface="宋体" panose="02010600030101010101" pitchFamily="2" charset="-122"/>
              </a:rPr>
              <a:t>，或责任作者，通常是实际统筹处理投稿和承担答复审稿意见等工作的主导者，也常是稿件所涉及研究工作的负责人，其贡献不亚于论文的第一作者。</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4706" name="标题 584705"/>
          <p:cNvSpPr>
            <a:spLocks noGrp="1"/>
          </p:cNvSpPr>
          <p:nvPr>
            <p:ph type="title"/>
          </p:nvPr>
        </p:nvSpPr>
        <p:spPr>
          <a:ln/>
        </p:spPr>
        <p:txBody>
          <a:bodyPr lIns="92075" tIns="46038" rIns="92075" bIns="46038" anchor="ctr"/>
          <a:p>
            <a:r>
              <a:rPr lang="zh-CN" altLang="en-US" dirty="0"/>
              <a:t>审稿</a:t>
            </a:r>
            <a:endParaRPr lang="zh-CN" altLang="en-US" dirty="0"/>
          </a:p>
        </p:txBody>
      </p:sp>
      <p:sp>
        <p:nvSpPr>
          <p:cNvPr id="584707" name="文本占位符 584706"/>
          <p:cNvSpPr>
            <a:spLocks noGrp="1"/>
          </p:cNvSpPr>
          <p:nvPr>
            <p:ph type="body" idx="1"/>
          </p:nvPr>
        </p:nvSpPr>
        <p:spPr>
          <a:xfrm>
            <a:off x="685800" y="2349500"/>
            <a:ext cx="8207375" cy="3746500"/>
          </a:xfrm>
          <a:ln/>
        </p:spPr>
        <p:txBody>
          <a:bodyPr/>
          <a:p>
            <a:pPr>
              <a:lnSpc>
                <a:spcPct val="90000"/>
              </a:lnSpc>
              <a:buClr>
                <a:schemeClr val="tx1"/>
              </a:buClr>
            </a:pPr>
            <a:r>
              <a:rPr lang="zh-CN" altLang="en-US" dirty="0"/>
              <a:t>审稿目的：决定稿件取舍，保证学术质量。</a:t>
            </a:r>
            <a:endParaRPr lang="zh-CN" altLang="en-US" dirty="0"/>
          </a:p>
          <a:p>
            <a:pPr>
              <a:lnSpc>
                <a:spcPct val="90000"/>
              </a:lnSpc>
              <a:buClr>
                <a:schemeClr val="tx1"/>
              </a:buClr>
              <a:buNone/>
            </a:pPr>
            <a:endParaRPr lang="zh-CN" altLang="en-US" dirty="0"/>
          </a:p>
          <a:p>
            <a:pPr>
              <a:lnSpc>
                <a:spcPct val="90000"/>
              </a:lnSpc>
              <a:buClr>
                <a:schemeClr val="tx1"/>
              </a:buClr>
            </a:pPr>
            <a:r>
              <a:rPr lang="zh-CN" altLang="en-US" dirty="0"/>
              <a:t>审稿内容：选题是否新颖？</a:t>
            </a:r>
            <a:endParaRPr lang="zh-CN" altLang="en-US" dirty="0"/>
          </a:p>
          <a:p>
            <a:pPr>
              <a:lnSpc>
                <a:spcPct val="90000"/>
              </a:lnSpc>
              <a:buNone/>
            </a:pPr>
            <a:r>
              <a:rPr lang="zh-CN" altLang="en-US" dirty="0"/>
              <a:t>                       设计是否合理？</a:t>
            </a:r>
            <a:endParaRPr lang="zh-CN" altLang="en-US" dirty="0"/>
          </a:p>
          <a:p>
            <a:pPr>
              <a:lnSpc>
                <a:spcPct val="90000"/>
              </a:lnSpc>
              <a:buNone/>
            </a:pPr>
            <a:r>
              <a:rPr lang="zh-CN" altLang="en-US" dirty="0"/>
              <a:t>                       素材是否翔实？</a:t>
            </a:r>
            <a:endParaRPr lang="zh-CN" altLang="en-US" dirty="0"/>
          </a:p>
          <a:p>
            <a:pPr>
              <a:lnSpc>
                <a:spcPct val="90000"/>
              </a:lnSpc>
              <a:buNone/>
            </a:pPr>
            <a:r>
              <a:rPr lang="zh-CN" altLang="en-US" dirty="0"/>
              <a:t>                       论证是否合乎逻辑？</a:t>
            </a:r>
            <a:endParaRPr lang="zh-CN" altLang="en-US" dirty="0"/>
          </a:p>
          <a:p>
            <a:pPr>
              <a:lnSpc>
                <a:spcPct val="90000"/>
              </a:lnSpc>
              <a:buNone/>
            </a:pPr>
            <a:r>
              <a:rPr lang="zh-CN" altLang="en-US" dirty="0"/>
              <a:t>                       结果和结论是否有意义？</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5730" name="标题 585729"/>
          <p:cNvSpPr>
            <a:spLocks noGrp="1"/>
          </p:cNvSpPr>
          <p:nvPr>
            <p:ph type="title"/>
          </p:nvPr>
        </p:nvSpPr>
        <p:spPr>
          <a:ln/>
        </p:spPr>
        <p:txBody>
          <a:bodyPr lIns="92075" tIns="46038" rIns="92075" bIns="46038" anchor="ctr"/>
          <a:p>
            <a:r>
              <a:rPr lang="zh-CN" altLang="en-US" dirty="0"/>
              <a:t>审稿：初审、外审、终审</a:t>
            </a:r>
            <a:endParaRPr lang="zh-CN" altLang="en-US" dirty="0"/>
          </a:p>
        </p:txBody>
      </p:sp>
      <p:sp>
        <p:nvSpPr>
          <p:cNvPr id="585731" name="文本占位符 585730"/>
          <p:cNvSpPr>
            <a:spLocks noGrp="1"/>
          </p:cNvSpPr>
          <p:nvPr>
            <p:ph type="body" idx="1"/>
          </p:nvPr>
        </p:nvSpPr>
        <p:spPr>
          <a:xfrm>
            <a:off x="685800" y="2420938"/>
            <a:ext cx="8134350" cy="3675062"/>
          </a:xfrm>
          <a:ln/>
        </p:spPr>
        <p:txBody>
          <a:bodyPr/>
          <a:p>
            <a:pPr>
              <a:buClr>
                <a:schemeClr val="tx1"/>
              </a:buClr>
            </a:pPr>
            <a:r>
              <a:rPr lang="zh-CN" altLang="en-US" dirty="0"/>
              <a:t>编辑初审重点：主题范围、语言文字、插图表格、量和单位、参考文献</a:t>
            </a:r>
            <a:endParaRPr lang="zh-CN" altLang="en-US" dirty="0"/>
          </a:p>
          <a:p>
            <a:pPr>
              <a:buClr>
                <a:schemeClr val="tx1"/>
              </a:buClr>
            </a:pPr>
            <a:endParaRPr lang="zh-CN" altLang="en-US" dirty="0"/>
          </a:p>
          <a:p>
            <a:pPr>
              <a:buClr>
                <a:schemeClr val="tx1"/>
              </a:buClr>
            </a:pPr>
            <a:r>
              <a:rPr lang="zh-CN" altLang="en-US" dirty="0"/>
              <a:t>专家外审重点：专业内容、学术水平</a:t>
            </a:r>
            <a:endParaRPr lang="zh-CN" altLang="en-US" dirty="0"/>
          </a:p>
          <a:p>
            <a:pPr>
              <a:buClr>
                <a:schemeClr val="tx1"/>
              </a:buClr>
              <a:buNone/>
            </a:pPr>
            <a:endParaRPr lang="zh-CN" altLang="en-US" dirty="0"/>
          </a:p>
          <a:p>
            <a:pPr>
              <a:buClr>
                <a:schemeClr val="tx1"/>
              </a:buClr>
            </a:pPr>
            <a:r>
              <a:rPr lang="zh-CN" altLang="en-US" dirty="0"/>
              <a:t>主编终审重点：综合判断，决定稿件取舍</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矩形 362497"/>
          <p:cNvSpPr/>
          <p:nvPr/>
        </p:nvSpPr>
        <p:spPr>
          <a:xfrm>
            <a:off x="304800" y="304800"/>
            <a:ext cx="8382000" cy="6530975"/>
          </a:xfrm>
          <a:prstGeom prst="rect">
            <a:avLst/>
          </a:prstGeom>
          <a:noFill/>
          <a:ln w="9525">
            <a:noFill/>
          </a:ln>
        </p:spPr>
        <p:txBody>
          <a:bodyPr>
            <a:spAutoFit/>
          </a:bodyPr>
          <a:p>
            <a:pPr algn="just">
              <a:lnSpc>
                <a:spcPct val="120000"/>
              </a:lnSpc>
              <a:spcBef>
                <a:spcPct val="0"/>
              </a:spcBef>
              <a:spcAft>
                <a:spcPct val="0"/>
              </a:spcAft>
            </a:pPr>
            <a:endParaRPr lang="zh-CN" altLang="en-US" b="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b="0" dirty="0">
                <a:solidFill>
                  <a:schemeClr val="tx1"/>
                </a:solidFill>
                <a:latin typeface="宋体" panose="02010600030101010101" pitchFamily="2" charset="-122"/>
                <a:ea typeface="宋体" panose="02010600030101010101" pitchFamily="2" charset="-122"/>
              </a:rPr>
              <a:t> </a:t>
            </a:r>
            <a:r>
              <a:rPr lang="zh-CN" altLang="en-US" sz="3600" dirty="0">
                <a:latin typeface="宋体" panose="02010600030101010101" pitchFamily="2" charset="-122"/>
                <a:ea typeface="宋体" panose="02010600030101010101" pitchFamily="2" charset="-122"/>
              </a:rPr>
              <a:t>审稿流程</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b="0" dirty="0">
                <a:solidFill>
                  <a:schemeClr val="tx1"/>
                </a:solidFill>
                <a:latin typeface="宋体" panose="02010600030101010101" pitchFamily="2" charset="-122"/>
                <a:ea typeface="宋体" panose="02010600030101010101" pitchFamily="2" charset="-122"/>
              </a:rPr>
              <a:t>    </a:t>
            </a:r>
            <a:endParaRPr lang="zh-CN" altLang="en-US" dirty="0">
              <a:solidFill>
                <a:schemeClr val="tx1"/>
              </a:solidFill>
              <a:latin typeface="宋体" panose="02010600030101010101" pitchFamily="2" charset="-122"/>
              <a:ea typeface="宋体" panose="02010600030101010101" pitchFamily="2" charset="-122"/>
            </a:endParaRPr>
          </a:p>
        </p:txBody>
      </p:sp>
      <p:pic>
        <p:nvPicPr>
          <p:cNvPr id="547843" name="图片 547842" descr="审稿流程图"/>
          <p:cNvPicPr>
            <a:picLocks noChangeAspect="1"/>
          </p:cNvPicPr>
          <p:nvPr/>
        </p:nvPicPr>
        <p:blipFill>
          <a:blip r:embed="rId1"/>
          <a:stretch>
            <a:fillRect/>
          </a:stretch>
        </p:blipFill>
        <p:spPr>
          <a:xfrm>
            <a:off x="685800" y="2667000"/>
            <a:ext cx="7772400" cy="3392488"/>
          </a:xfrm>
          <a:prstGeom prst="rect">
            <a:avLst/>
          </a:prstGeom>
          <a:noFill/>
          <a:ln w="9525">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8386" name="标题 528385"/>
          <p:cNvSpPr>
            <a:spLocks noGrp="1"/>
          </p:cNvSpPr>
          <p:nvPr>
            <p:ph type="title"/>
          </p:nvPr>
        </p:nvSpPr>
        <p:spPr>
          <a:ln/>
        </p:spPr>
        <p:txBody>
          <a:bodyPr lIns="92075" tIns="46038" rIns="92075" bIns="46038" anchor="ctr"/>
          <a:p>
            <a:pPr algn="l"/>
            <a:r>
              <a:rPr lang="zh-CN" altLang="en-US" sz="3600" b="1" dirty="0"/>
              <a:t>编辑流程</a:t>
            </a:r>
            <a:endParaRPr lang="zh-CN" altLang="en-US" sz="3600" b="1" dirty="0"/>
          </a:p>
        </p:txBody>
      </p:sp>
      <p:pic>
        <p:nvPicPr>
          <p:cNvPr id="528388" name="文本占位符 528387" descr="t2"/>
          <p:cNvPicPr>
            <a:picLocks noChangeAspect="1"/>
          </p:cNvPicPr>
          <p:nvPr>
            <p:ph type="body" idx="1"/>
          </p:nvPr>
        </p:nvPicPr>
        <p:blipFill>
          <a:blip r:embed="rId1"/>
          <a:stretch>
            <a:fillRect/>
          </a:stretch>
        </p:blipFill>
        <p:spPr>
          <a:xfrm>
            <a:off x="684213" y="2205038"/>
            <a:ext cx="7775575" cy="3600450"/>
          </a:xfrm>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5186" name="矩形 605185"/>
          <p:cNvSpPr/>
          <p:nvPr/>
        </p:nvSpPr>
        <p:spPr>
          <a:xfrm>
            <a:off x="684213" y="1196975"/>
            <a:ext cx="7589837" cy="37465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学术不端行为</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抄袭</a:t>
            </a:r>
            <a:endParaRPr lang="zh-CN" altLang="en-US" b="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剽窃</a:t>
            </a:r>
            <a:endParaRPr lang="zh-CN" altLang="en-US" b="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篡改和伪造数据</a:t>
            </a:r>
            <a:endParaRPr lang="zh-CN" altLang="en-US" b="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b="0" dirty="0">
                <a:solidFill>
                  <a:schemeClr val="tx1"/>
                </a:solidFill>
                <a:latin typeface="宋体" panose="02010600030101010101" pitchFamily="2" charset="-122"/>
                <a:ea typeface="宋体" panose="02010600030101010101" pitchFamily="2" charset="-122"/>
              </a:rPr>
              <a:t>重复发表</a:t>
            </a:r>
            <a:endParaRPr lang="en-US" altLang="zh-CN">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3618" name="矩形 623617"/>
          <p:cNvSpPr/>
          <p:nvPr/>
        </p:nvSpPr>
        <p:spPr>
          <a:xfrm>
            <a:off x="539750" y="404813"/>
            <a:ext cx="8353425" cy="54991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抄袭</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一般定义：抄袭指窃取他人的作品当作自己的，包括完全照抄他人作品和在一定程度上改变其形式或内容的行为。</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哈佛定义：抄袭是一种说谎、欺骗、偷窃的行为，指的是你将原始资料的信息、观点和句子直接用于你自己的文章当中而不做标注。</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7714" name="矩形 627713"/>
          <p:cNvSpPr/>
          <p:nvPr/>
        </p:nvSpPr>
        <p:spPr>
          <a:xfrm>
            <a:off x="684213" y="404813"/>
            <a:ext cx="8208962" cy="5573712"/>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低级抄袭和高级抄袭</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低级抄袭：原封不动或者基本原封不动地复制他人作品的行为。</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高级抄袭：经改头换面后将他人受著作权保护的独创成份窃为己有的行为。</a:t>
            </a:r>
            <a:r>
              <a:rPr lang="zh-CN" altLang="en-US" dirty="0">
                <a:latin typeface="宋体" panose="02010600030101010101" pitchFamily="2" charset="-122"/>
                <a:ea typeface="宋体" panose="02010600030101010101" pitchFamily="2" charset="-122"/>
              </a:rPr>
              <a:t> </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42" name="矩形 624641"/>
          <p:cNvSpPr/>
          <p:nvPr/>
        </p:nvSpPr>
        <p:spPr>
          <a:xfrm>
            <a:off x="684213" y="190500"/>
            <a:ext cx="7921625" cy="66675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抄袭的构成要件</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第一，行为具有违法性；</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第二，有损害的客观事实存在；</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第三，和损害事实有因果关系；</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第四，行为人有过错。</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dirty="0">
              <a:solidFill>
                <a:schemeClr val="tx1"/>
              </a:solidFill>
              <a:latin typeface="宋体" panose="02010600030101010101" pitchFamily="2" charset="-122"/>
              <a:ea typeface="宋体" panose="02010600030101010101" pitchFamily="2" charset="-122"/>
            </a:endParaRPr>
          </a:p>
          <a:p>
            <a:pPr>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因此，</a:t>
            </a:r>
            <a:r>
              <a:rPr lang="zh-CN" altLang="en-US" dirty="0">
                <a:solidFill>
                  <a:schemeClr val="tx1"/>
                </a:solidFill>
                <a:latin typeface="宋体" panose="02010600030101010101" pitchFamily="2" charset="-122"/>
                <a:ea typeface="宋体" panose="02010600030101010101" pitchFamily="2" charset="-122"/>
              </a:rPr>
              <a:t>抄袭更</a:t>
            </a:r>
            <a:r>
              <a:rPr lang="zh-CN" altLang="en-US" dirty="0">
                <a:solidFill>
                  <a:schemeClr val="tx1"/>
                </a:solidFill>
                <a:latin typeface="宋体" panose="02010600030101010101" pitchFamily="2" charset="-122"/>
                <a:ea typeface="宋体" panose="02010600030101010101" pitchFamily="2" charset="-122"/>
              </a:rPr>
              <a:t>准确的说法是，指将他人作品或者作品的片段窃为己有发表的行为。 </a:t>
            </a:r>
            <a:br>
              <a:rPr lang="zh-CN" altLang="en-US" dirty="0">
                <a:solidFill>
                  <a:schemeClr val="tx1"/>
                </a:solidFill>
                <a:latin typeface="宋体" panose="02010600030101010101" pitchFamily="2" charset="-122"/>
                <a:ea typeface="宋体" panose="02010600030101010101" pitchFamily="2" charset="-122"/>
              </a:rPr>
            </a:b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2594" name="矩形 622593"/>
          <p:cNvSpPr/>
          <p:nvPr/>
        </p:nvSpPr>
        <p:spPr>
          <a:xfrm>
            <a:off x="539750" y="1196975"/>
            <a:ext cx="7345363" cy="4156075"/>
          </a:xfrm>
          <a:prstGeom prst="rect">
            <a:avLst/>
          </a:prstGeom>
          <a:noFill/>
          <a:ln w="9525">
            <a:noFill/>
          </a:ln>
        </p:spPr>
        <p:txBody>
          <a:bodyPr>
            <a:spAutoFit/>
          </a:bodyPr>
          <a:p>
            <a:pPr indent="304800">
              <a:lnSpc>
                <a:spcPct val="120000"/>
              </a:lnSpc>
              <a:spcBef>
                <a:spcPct val="0"/>
              </a:spcBef>
              <a:spcAft>
                <a:spcPct val="0"/>
              </a:spcAft>
            </a:pPr>
            <a:r>
              <a:rPr lang="zh-CN" altLang="en-US" sz="3600" dirty="0">
                <a:solidFill>
                  <a:schemeClr val="tx1"/>
                </a:solidFill>
                <a:latin typeface="黑体" panose="02010609060101010101" pitchFamily="2" charset="-122"/>
                <a:ea typeface="黑体" panose="02010609060101010101" pitchFamily="2" charset="-122"/>
              </a:rPr>
              <a:t>相关重要内容</a:t>
            </a:r>
            <a:endParaRPr lang="zh-CN" altLang="en-US" sz="3600" dirty="0">
              <a:solidFill>
                <a:schemeClr val="tx1"/>
              </a:solidFill>
              <a:latin typeface="黑体" panose="02010609060101010101" pitchFamily="2" charset="-122"/>
              <a:ea typeface="黑体" panose="02010609060101010101" pitchFamily="2" charset="-122"/>
            </a:endParaRPr>
          </a:p>
          <a:p>
            <a:pPr indent="304800" algn="just">
              <a:lnSpc>
                <a:spcPct val="120000"/>
              </a:lnSpc>
              <a:spcBef>
                <a:spcPct val="0"/>
              </a:spcBef>
              <a:spcAft>
                <a:spcPct val="0"/>
              </a:spcAft>
            </a:pPr>
            <a:endParaRPr lang="zh-CN" altLang="en-US" sz="36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sz="3000" dirty="0">
                <a:solidFill>
                  <a:schemeClr val="tx1"/>
                </a:solidFill>
                <a:latin typeface="宋体" panose="02010600030101010101" pitchFamily="2" charset="-122"/>
                <a:ea typeface="宋体" panose="02010600030101010101" pitchFamily="2" charset="-122"/>
              </a:rPr>
              <a:t>题名</a:t>
            </a:r>
            <a:endParaRPr lang="zh-CN" altLang="en-US" sz="30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sz="3000" dirty="0">
                <a:solidFill>
                  <a:schemeClr val="tx1"/>
                </a:solidFill>
                <a:latin typeface="宋体" panose="02010600030101010101" pitchFamily="2" charset="-122"/>
                <a:ea typeface="宋体" panose="02010600030101010101" pitchFamily="2" charset="-122"/>
              </a:rPr>
              <a:t>摘要</a:t>
            </a:r>
            <a:endParaRPr lang="zh-CN" altLang="en-US" sz="30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sz="3000" dirty="0">
                <a:solidFill>
                  <a:schemeClr val="tx1"/>
                </a:solidFill>
                <a:latin typeface="宋体" panose="02010600030101010101" pitchFamily="2" charset="-122"/>
                <a:ea typeface="宋体" panose="02010600030101010101" pitchFamily="2" charset="-122"/>
              </a:rPr>
              <a:t>关键词</a:t>
            </a:r>
            <a:endParaRPr lang="zh-CN" altLang="en-US" sz="30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sz="3000" dirty="0">
                <a:solidFill>
                  <a:schemeClr val="tx1"/>
                </a:solidFill>
                <a:latin typeface="宋体" panose="02010600030101010101" pitchFamily="2" charset="-122"/>
                <a:ea typeface="宋体" panose="02010600030101010101" pitchFamily="2" charset="-122"/>
              </a:rPr>
              <a:t>致谢</a:t>
            </a:r>
            <a:endParaRPr lang="zh-CN" altLang="en-US" sz="3000" dirty="0">
              <a:solidFill>
                <a:schemeClr val="tx1"/>
              </a:solidFill>
              <a:latin typeface="宋体" panose="02010600030101010101" pitchFamily="2" charset="-122"/>
              <a:ea typeface="宋体" panose="02010600030101010101" pitchFamily="2" charset="-122"/>
            </a:endParaRPr>
          </a:p>
          <a:p>
            <a:pPr indent="304800" algn="just">
              <a:lnSpc>
                <a:spcPct val="120000"/>
              </a:lnSpc>
              <a:spcBef>
                <a:spcPct val="0"/>
              </a:spcBef>
              <a:spcAft>
                <a:spcPct val="0"/>
              </a:spcAft>
              <a:buFont typeface="Wingdings" panose="05000000000000000000" pitchFamily="2" charset="2"/>
              <a:buChar char="l"/>
            </a:pPr>
            <a:r>
              <a:rPr lang="zh-CN" altLang="en-US" sz="3000" dirty="0">
                <a:solidFill>
                  <a:schemeClr val="tx1"/>
                </a:solidFill>
                <a:latin typeface="宋体" panose="02010600030101010101" pitchFamily="2" charset="-122"/>
                <a:ea typeface="宋体" panose="02010600030101010101" pitchFamily="2" charset="-122"/>
              </a:rPr>
              <a:t>参考文献</a:t>
            </a:r>
            <a:endParaRPr lang="zh-CN" altLang="en-US" sz="30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5666" name="矩形 625665"/>
          <p:cNvSpPr/>
          <p:nvPr/>
        </p:nvSpPr>
        <p:spPr>
          <a:xfrm>
            <a:off x="250825" y="620713"/>
            <a:ext cx="8424863" cy="4840287"/>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剽窃</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en-US" altLang="zh-CN">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中华人民共和国著作权法</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 著作权法所称抄袭、剽窃是同一概念 ，指将他人作品或者作品的片段窃为己有。</a:t>
            </a:r>
            <a:endParaRPr lang="zh-CN" altLang="en-US"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br>
              <a:rPr lang="zh-CN" altLang="en-US" dirty="0">
                <a:latin typeface="宋体" panose="02010600030101010101" pitchFamily="2" charset="-122"/>
                <a:ea typeface="宋体" panose="02010600030101010101" pitchFamily="2" charset="-122"/>
              </a:rPr>
            </a:br>
            <a:br>
              <a:rPr lang="zh-CN" altLang="en-US" dirty="0">
                <a:latin typeface="宋体" panose="02010600030101010101" pitchFamily="2" charset="-122"/>
                <a:ea typeface="宋体" panose="02010600030101010101" pitchFamily="2" charset="-122"/>
              </a:rPr>
            </a:br>
            <a:r>
              <a:rPr lang="en-US" altLang="zh-CN">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6690" name="矩形 626689"/>
          <p:cNvSpPr/>
          <p:nvPr/>
        </p:nvSpPr>
        <p:spPr>
          <a:xfrm>
            <a:off x="468313" y="404813"/>
            <a:ext cx="8675687" cy="60833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剽窃</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美国现代语言联合会</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论文作者手册</a:t>
            </a:r>
            <a:r>
              <a:rPr lang="en-US" altLang="zh-CN">
                <a:solidFill>
                  <a:schemeClr val="tx1"/>
                </a:solidFill>
                <a:latin typeface="宋体" panose="02010600030101010101" pitchFamily="2" charset="-122"/>
                <a:ea typeface="宋体" panose="02010600030101010101" pitchFamily="2" charset="-122"/>
              </a:rPr>
              <a:t>》</a:t>
            </a:r>
            <a:r>
              <a:rPr lang="zh-CN" altLang="en-US" dirty="0">
                <a:solidFill>
                  <a:schemeClr val="tx1"/>
                </a:solidFill>
                <a:latin typeface="宋体" panose="02010600030101010101" pitchFamily="2" charset="-122"/>
                <a:ea typeface="宋体" panose="02010600030101010101" pitchFamily="2" charset="-122"/>
              </a:rPr>
              <a:t>：指在写作中使用他人的观点或表述而没有恰当地注明出处。这包括逐字复述、复制他人的写作，或使用不属于你自己的观点而没有给出恰当的引用。 </a:t>
            </a:r>
            <a:br>
              <a:rPr lang="zh-CN" altLang="en-US" dirty="0">
                <a:solidFill>
                  <a:schemeClr val="tx1"/>
                </a:solidFill>
                <a:latin typeface="宋体" panose="02010600030101010101" pitchFamily="2" charset="-122"/>
                <a:ea typeface="宋体" panose="02010600030101010101" pitchFamily="2" charset="-122"/>
              </a:rPr>
            </a:br>
            <a:br>
              <a:rPr lang="zh-CN" altLang="en-US" dirty="0">
                <a:latin typeface="宋体" panose="02010600030101010101" pitchFamily="2" charset="-122"/>
                <a:ea typeface="宋体" panose="02010600030101010101" pitchFamily="2" charset="-122"/>
              </a:rPr>
            </a:br>
            <a:br>
              <a:rPr lang="zh-CN" altLang="en-US" dirty="0">
                <a:latin typeface="宋体" panose="02010600030101010101" pitchFamily="2" charset="-122"/>
                <a:ea typeface="宋体" panose="02010600030101010101" pitchFamily="2" charset="-122"/>
              </a:rPr>
            </a:br>
            <a:r>
              <a:rPr lang="en-US" altLang="zh-CN">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8738" name="矩形 628737"/>
          <p:cNvSpPr/>
          <p:nvPr/>
        </p:nvSpPr>
        <p:spPr>
          <a:xfrm>
            <a:off x="250825" y="692150"/>
            <a:ext cx="8208963" cy="37465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篡改和伪造数据</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篡改数据：根据需要随意修改数据或对数据作不恰当的解释</a:t>
            </a:r>
            <a:endParaRPr lang="zh-CN" altLang="en-US" dirty="0">
              <a:solidFill>
                <a:schemeClr val="tx1"/>
              </a:solidFill>
              <a:latin typeface="宋体" panose="02010600030101010101" pitchFamily="2" charset="-122"/>
              <a:ea typeface="宋体" panose="02010600030101010101" pitchFamily="2" charset="-122"/>
            </a:endParaRPr>
          </a:p>
          <a:p>
            <a:pPr>
              <a:lnSpc>
                <a:spcPct val="120000"/>
              </a:lnSpc>
              <a:spcBef>
                <a:spcPct val="0"/>
              </a:spcBef>
              <a:spcAft>
                <a:spcPct val="0"/>
              </a:spcAft>
              <a:buFont typeface="Wingdings" panose="05000000000000000000" pitchFamily="2" charset="2"/>
              <a:buChar char="l"/>
            </a:pPr>
            <a:endParaRPr lang="zh-CN" altLang="en-US" dirty="0">
              <a:solidFill>
                <a:schemeClr val="tx1"/>
              </a:solidFill>
              <a:latin typeface="宋体" panose="02010600030101010101" pitchFamily="2" charset="-122"/>
              <a:ea typeface="宋体" panose="02010600030101010101" pitchFamily="2" charset="-122"/>
            </a:endParaRPr>
          </a:p>
          <a:p>
            <a:pPr>
              <a:lnSpc>
                <a:spcPct val="120000"/>
              </a:lnSpc>
              <a:spcBef>
                <a:spcPct val="0"/>
              </a:spcBef>
              <a:spcAft>
                <a:spcPct val="0"/>
              </a:spcAft>
              <a:buFont typeface="Wingdings" panose="05000000000000000000" pitchFamily="2" charset="2"/>
              <a:buChar char="l"/>
            </a:pPr>
            <a:r>
              <a:rPr lang="zh-CN" altLang="en-US" dirty="0">
                <a:solidFill>
                  <a:schemeClr val="tx1"/>
                </a:solidFill>
                <a:latin typeface="宋体" panose="02010600030101010101" pitchFamily="2" charset="-122"/>
                <a:ea typeface="宋体" panose="02010600030101010101" pitchFamily="2" charset="-122"/>
              </a:rPr>
              <a:t>伪造数据：无中生有编造数据   </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矩形 370689"/>
          <p:cNvSpPr/>
          <p:nvPr/>
        </p:nvSpPr>
        <p:spPr>
          <a:xfrm>
            <a:off x="684213" y="1196975"/>
            <a:ext cx="7589837" cy="4330700"/>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重复发表</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b="0" dirty="0">
                <a:solidFill>
                  <a:schemeClr val="tx1"/>
                </a:solidFill>
                <a:latin typeface="宋体" panose="02010600030101010101" pitchFamily="2" charset="-122"/>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重复发表</a:t>
            </a:r>
            <a:r>
              <a:rPr lang="zh-CN" altLang="en-US" dirty="0">
                <a:solidFill>
                  <a:schemeClr val="tx1"/>
                </a:solidFill>
                <a:latin typeface="宋体" panose="02010600030101010101" pitchFamily="2" charset="-122"/>
                <a:ea typeface="宋体" panose="02010600030101010101" pitchFamily="2" charset="-122"/>
              </a:rPr>
              <a:t>是指同一作者或同一研究群体不同作者，在期刊编辑和审稿人不知情的情况下，将内容相同、基本相同或部分相同的论文稿件，同时或相继投向两家以上刊物企图发表的行为。</a:t>
            </a:r>
            <a:endParaRPr lang="en-US" altLang="zh-CN">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矩形 414721"/>
          <p:cNvSpPr/>
          <p:nvPr/>
        </p:nvSpPr>
        <p:spPr>
          <a:xfrm>
            <a:off x="179388" y="836613"/>
            <a:ext cx="8964612" cy="4389437"/>
          </a:xfrm>
          <a:prstGeom prst="rect">
            <a:avLst/>
          </a:prstGeom>
          <a:noFill/>
          <a:ln w="9525">
            <a:noFill/>
          </a:ln>
        </p:spPr>
        <p:txBody>
          <a:bodyPr>
            <a:spAutoFit/>
          </a:bodyPr>
          <a:p>
            <a:pPr>
              <a:lnSpc>
                <a:spcPct val="120000"/>
              </a:lnSpc>
              <a:spcBef>
                <a:spcPct val="0"/>
              </a:spcBef>
              <a:spcAft>
                <a:spcPct val="0"/>
              </a:spcAft>
            </a:pPr>
            <a:r>
              <a:rPr lang="zh-CN" altLang="en-US" dirty="0">
                <a:solidFill>
                  <a:schemeClr val="tx1"/>
                </a:solidFill>
                <a:latin typeface="宋体" panose="02010600030101010101" pitchFamily="2" charset="-122"/>
                <a:ea typeface="宋体" panose="02010600030101010101" pitchFamily="2" charset="-122"/>
              </a:rPr>
              <a:t>   以下情况不属于重复发表</a:t>
            </a:r>
            <a:r>
              <a:rPr lang="zh-CN" altLang="en-US" sz="2800" dirty="0">
                <a:solidFill>
                  <a:schemeClr val="tx1"/>
                </a:solidFill>
                <a:latin typeface="宋体" panose="02010600030101010101" pitchFamily="2" charset="-122"/>
                <a:ea typeface="宋体" panose="02010600030101010101" pitchFamily="2" charset="-122"/>
              </a:rPr>
              <a:t>：</a:t>
            </a:r>
            <a:endParaRPr lang="zh-CN" altLang="en-US" sz="2800" dirty="0">
              <a:solidFill>
                <a:schemeClr val="tx1"/>
              </a:solidFill>
              <a:latin typeface="宋体" panose="02010600030101010101" pitchFamily="2" charset="-122"/>
              <a:ea typeface="宋体" panose="02010600030101010101" pitchFamily="2" charset="-122"/>
            </a:endParaRPr>
          </a:p>
          <a:p>
            <a:pPr>
              <a:lnSpc>
                <a:spcPct val="120000"/>
              </a:lnSpc>
              <a:spcBef>
                <a:spcPct val="0"/>
              </a:spcBef>
              <a:spcAft>
                <a:spcPct val="0"/>
              </a:spcAft>
            </a:pP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在专业学术会议上做过口头报告，或者以摘要或会议板报形式报道过的研究结果，但不包括以会议文集或类似出版物形式公开发表过的全文。</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对首次发表的内容充实了</a:t>
            </a:r>
            <a:r>
              <a:rPr lang="en-US" altLang="zh-CN" sz="2800" i="1">
                <a:solidFill>
                  <a:schemeClr val="tx1"/>
                </a:solidFill>
                <a:latin typeface="Times New Roman" panose="02020603050405020304" pitchFamily="18" charset="0"/>
                <a:ea typeface="宋体" panose="02010600030101010101" pitchFamily="2" charset="-122"/>
              </a:rPr>
              <a:t>x</a:t>
            </a:r>
            <a:r>
              <a:rPr lang="en-US" altLang="zh-CN" sz="2800">
                <a:solidFill>
                  <a:schemeClr val="tx1"/>
                </a:solidFill>
                <a:latin typeface="Times New Roman" panose="02020603050405020304" pitchFamily="18" charset="0"/>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以上新数据的学术论文。</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5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有关学术会议或科学发现的新闻报道，但此类报道不应通过附加更多的资料或图表而使内容描述过于详尽。</a:t>
            </a:r>
            <a:endParaRPr lang="en-US" altLang="zh-CN" sz="280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0434" name="矩形 530433"/>
          <p:cNvSpPr/>
          <p:nvPr/>
        </p:nvSpPr>
        <p:spPr>
          <a:xfrm>
            <a:off x="468313" y="1196975"/>
            <a:ext cx="8353425" cy="3681413"/>
          </a:xfrm>
          <a:prstGeom prst="rect">
            <a:avLst/>
          </a:prstGeom>
          <a:noFill/>
          <a:ln w="9525">
            <a:noFill/>
          </a:ln>
        </p:spPr>
        <p:txBody>
          <a:bodyPr>
            <a:spAutoFit/>
          </a:bodyPr>
          <a:p>
            <a:pPr>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重要会议的纪要、有关组织达成的共识性文件再次发表。</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论文以不同或同一种文字在一种期刊的国际版本上再次发表。</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在非英文的本国期刊上发表的属于重大发现的研究论文在国际英文学术期刊再次发表。</a:t>
            </a:r>
            <a:endParaRPr lang="zh-CN" altLang="en-US" sz="2800" dirty="0">
              <a:solidFill>
                <a:schemeClr val="tx1"/>
              </a:solidFill>
              <a:latin typeface="宋体" panose="02010600030101010101" pitchFamily="2" charset="-122"/>
              <a:ea typeface="宋体" panose="02010600030101010101" pitchFamily="2" charset="-122"/>
            </a:endParaRPr>
          </a:p>
          <a:p>
            <a:pPr algn="just">
              <a:lnSpc>
                <a:spcPct val="120000"/>
              </a:lnSpc>
              <a:spcBef>
                <a:spcPct val="0"/>
              </a:spcBef>
              <a:spcAft>
                <a:spcPct val="0"/>
              </a:spcAft>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在内部资料发表后在公开刊物上再次发表。</a:t>
            </a: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82" name="矩形 532481"/>
          <p:cNvSpPr/>
          <p:nvPr/>
        </p:nvSpPr>
        <p:spPr>
          <a:xfrm>
            <a:off x="1042988" y="1196975"/>
            <a:ext cx="7058025" cy="3970338"/>
          </a:xfrm>
          <a:prstGeom prst="rect">
            <a:avLst/>
          </a:prstGeom>
          <a:noFill/>
          <a:ln w="9525">
            <a:noFill/>
          </a:ln>
        </p:spPr>
        <p:txBody>
          <a:bodyPr>
            <a:spAutoFit/>
          </a:bodyPr>
          <a:p>
            <a:pPr algn="just">
              <a:lnSpc>
                <a:spcPct val="120000"/>
              </a:lnSpc>
              <a:spcBef>
                <a:spcPct val="0"/>
              </a:spcBef>
              <a:spcAft>
                <a:spcPct val="0"/>
              </a:spcAft>
            </a:pPr>
            <a:r>
              <a:rPr lang="zh-CN" altLang="en-US" sz="3600" dirty="0">
                <a:latin typeface="宋体" panose="02010600030101010101" pitchFamily="2" charset="-122"/>
                <a:ea typeface="宋体" panose="02010600030101010101" pitchFamily="2" charset="-122"/>
              </a:rPr>
              <a:t>变相重复发表</a:t>
            </a:r>
            <a:r>
              <a:rPr lang="en-US" altLang="zh-CN" sz="3600">
                <a:latin typeface="Courier New" panose="02070309020205020404" pitchFamily="49" charset="0"/>
                <a:ea typeface="宋体" panose="02010600030101010101" pitchFamily="2" charset="-122"/>
              </a:rPr>
              <a:t>——</a:t>
            </a:r>
            <a:r>
              <a:rPr lang="zh-CN" altLang="en-US" sz="3600" dirty="0">
                <a:latin typeface="宋体" panose="02010600030101010101" pitchFamily="2" charset="-122"/>
                <a:ea typeface="宋体" panose="02010600030101010101" pitchFamily="2" charset="-122"/>
              </a:rPr>
              <a:t>香肠论文</a:t>
            </a:r>
            <a:endParaRPr lang="zh-CN" altLang="en-US" sz="3600" dirty="0">
              <a:latin typeface="宋体" panose="02010600030101010101" pitchFamily="2" charset="-122"/>
              <a:ea typeface="宋体" panose="02010600030101010101" pitchFamily="2" charset="-122"/>
            </a:endParaRPr>
          </a:p>
          <a:p>
            <a:pPr algn="just">
              <a:lnSpc>
                <a:spcPct val="120000"/>
              </a:lnSpc>
              <a:spcBef>
                <a:spcPct val="0"/>
              </a:spcBef>
              <a:spcAft>
                <a:spcPct val="0"/>
              </a:spcAft>
            </a:pPr>
            <a:endParaRPr lang="zh-CN" altLang="en-US" dirty="0">
              <a:solidFill>
                <a:srgbClr val="FF9900"/>
              </a:solidFill>
              <a:latin typeface="宋体" panose="02010600030101010101" pitchFamily="2" charset="-122"/>
              <a:ea typeface="宋体" panose="02010600030101010101" pitchFamily="2" charset="-122"/>
            </a:endParaRPr>
          </a:p>
          <a:p>
            <a:pPr algn="just">
              <a:lnSpc>
                <a:spcPct val="120000"/>
              </a:lnSpc>
              <a:spcBef>
                <a:spcPct val="0"/>
              </a:spcBef>
              <a:spcAft>
                <a:spcPct val="0"/>
              </a:spcAft>
            </a:pPr>
            <a:r>
              <a:rPr lang="zh-CN" altLang="en-US" b="0" dirty="0">
                <a:solidFill>
                  <a:schemeClr val="tx1"/>
                </a:solidFill>
                <a:latin typeface="宋体" panose="02010600030101010101" pitchFamily="2" charset="-122"/>
                <a:ea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rPr>
              <a:t>作者将某个较大科学研究成果“肢解”为若干“最小可发表单元”</a:t>
            </a:r>
            <a:r>
              <a:rPr lang="en-US" altLang="zh-CN" sz="280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多篇论文的形式</a:t>
            </a:r>
            <a:r>
              <a:rPr lang="en-US" altLang="zh-CN" sz="280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，先后投多个杂志发表的现象，称为“变相重复发表”。相关论文则被称为“香肠论文”。</a:t>
            </a:r>
            <a:endParaRPr lang="en-US" altLang="zh-CN" sz="280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5554" name="矩形 535553"/>
          <p:cNvSpPr/>
          <p:nvPr/>
        </p:nvSpPr>
        <p:spPr>
          <a:xfrm>
            <a:off x="250825" y="1341438"/>
            <a:ext cx="8893175" cy="4275137"/>
          </a:xfrm>
          <a:prstGeom prst="rect">
            <a:avLst/>
          </a:prstGeom>
          <a:noFill/>
          <a:ln w="12700">
            <a:noFill/>
          </a:ln>
        </p:spPr>
        <p:txBody>
          <a:bodyPr>
            <a:spAutoFit/>
          </a:bodyPr>
          <a:p>
            <a:pPr eaLnBrk="0" hangingPunct="0">
              <a:spcBef>
                <a:spcPct val="0"/>
              </a:spcBef>
              <a:spcAft>
                <a:spcPct val="0"/>
              </a:spcAft>
            </a:pPr>
            <a:r>
              <a:rPr lang="zh-CN" altLang="en-US" sz="2800" b="0" dirty="0">
                <a:solidFill>
                  <a:schemeClr val="tx1"/>
                </a:solidFill>
                <a:latin typeface="Times New Roman" panose="02020603050405020304" pitchFamily="18" charset="0"/>
                <a:ea typeface="宋体" panose="02010600030101010101" pitchFamily="2" charset="-122"/>
              </a:rPr>
              <a:t> </a:t>
            </a:r>
            <a:r>
              <a:rPr lang="zh-CN" altLang="en-US" sz="3400" dirty="0">
                <a:solidFill>
                  <a:schemeClr val="tx1"/>
                </a:solidFill>
                <a:latin typeface="宋体" panose="02010600030101010101" pitchFamily="2" charset="-122"/>
                <a:ea typeface="宋体" panose="02010600030101010101" pitchFamily="2" charset="-122"/>
              </a:rPr>
              <a:t>香肠论文的形式特点：</a:t>
            </a:r>
            <a:r>
              <a:rPr lang="en-US" altLang="zh-CN" sz="3600">
                <a:solidFill>
                  <a:schemeClr val="tx1"/>
                </a:solidFill>
                <a:latin typeface="宋体" panose="02010600030101010101" pitchFamily="2" charset="-122"/>
                <a:ea typeface="宋体" panose="02010600030101010101" pitchFamily="2" charset="-122"/>
              </a:rPr>
              <a:t> </a:t>
            </a:r>
            <a:endParaRPr lang="en-US" altLang="zh-CN" sz="3600">
              <a:solidFill>
                <a:schemeClr val="tx1"/>
              </a:solidFill>
              <a:latin typeface="宋体" panose="02010600030101010101" pitchFamily="2" charset="-122"/>
              <a:ea typeface="宋体" panose="02010600030101010101" pitchFamily="2" charset="-122"/>
            </a:endParaRPr>
          </a:p>
          <a:p>
            <a:pPr eaLnBrk="0" hangingPunct="0">
              <a:spcBef>
                <a:spcPct val="0"/>
              </a:spcBef>
              <a:spcAft>
                <a:spcPct val="0"/>
              </a:spcAft>
            </a:pP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作者单位相同，大部分作者相同，包括第一</a:t>
            </a:r>
            <a:endParaRPr lang="zh-CN" altLang="en-US" sz="2800" dirty="0">
              <a:solidFill>
                <a:schemeClr val="tx1"/>
              </a:solidFill>
              <a:latin typeface="Times New Roman" panose="02020603050405020304" pitchFamily="18" charset="0"/>
              <a:ea typeface="宋体" panose="02010600030101010101" pitchFamily="2" charset="-122"/>
            </a:endParaRPr>
          </a:p>
          <a:p>
            <a:pPr eaLnBrk="0" hangingPunct="0">
              <a:lnSpc>
                <a:spcPct val="110000"/>
              </a:lnSpc>
              <a:spcBef>
                <a:spcPct val="0"/>
              </a:spcBef>
              <a:buFont typeface="Wingdings" panose="05000000000000000000" pitchFamily="2" charset="2"/>
            </a:pPr>
            <a:r>
              <a:rPr lang="zh-CN" altLang="en-US" sz="2800" dirty="0">
                <a:solidFill>
                  <a:schemeClr val="tx1"/>
                </a:solidFill>
                <a:latin typeface="Times New Roman" panose="02020603050405020304" pitchFamily="18" charset="0"/>
                <a:ea typeface="宋体" panose="02010600030101010101" pitchFamily="2" charset="-122"/>
              </a:rPr>
              <a:t>   作者相同或不同，作者排名顺序相同或不同</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主要的研究方法相同</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研究内容及结果有</a:t>
            </a:r>
            <a:r>
              <a:rPr lang="en-US" altLang="zh-CN" sz="2800">
                <a:solidFill>
                  <a:schemeClr val="tx1"/>
                </a:solidFill>
                <a:latin typeface="Times New Roman" panose="02020603050405020304" pitchFamily="18" charset="0"/>
                <a:ea typeface="宋体" panose="02010600030101010101" pitchFamily="2" charset="-122"/>
              </a:rPr>
              <a:t>50%</a:t>
            </a:r>
            <a:r>
              <a:rPr lang="zh-CN" altLang="en-US" sz="2800" dirty="0">
                <a:solidFill>
                  <a:schemeClr val="tx1"/>
                </a:solidFill>
                <a:latin typeface="Times New Roman" panose="02020603050405020304" pitchFamily="18" charset="0"/>
                <a:ea typeface="宋体" panose="02010600030101010101" pitchFamily="2" charset="-122"/>
              </a:rPr>
              <a:t>以上重复</a:t>
            </a:r>
            <a:endParaRPr lang="zh-CN" altLang="en-US" sz="2800" dirty="0">
              <a:solidFill>
                <a:schemeClr val="tx1"/>
              </a:solidFill>
              <a:latin typeface="Times New Roman" panose="02020603050405020304" pitchFamily="18" charset="0"/>
              <a:ea typeface="宋体" panose="02010600030101010101" pitchFamily="2" charset="-122"/>
            </a:endParaRPr>
          </a:p>
          <a:p>
            <a:pPr algn="just" eaLnBrk="0" hangingPunct="0">
              <a:lnSpc>
                <a:spcPct val="110000"/>
              </a:lnSpc>
              <a:spcBef>
                <a:spcPct val="0"/>
              </a:spcBef>
              <a:buFont typeface="Wingdings" panose="05000000000000000000" pitchFamily="2" charset="2"/>
              <a:buChar char="l"/>
            </a:pPr>
            <a:r>
              <a:rPr lang="zh-CN" altLang="en-US" sz="2800" dirty="0">
                <a:solidFill>
                  <a:schemeClr val="tx1"/>
                </a:solidFill>
                <a:latin typeface="Times New Roman" panose="02020603050405020304" pitchFamily="18" charset="0"/>
                <a:ea typeface="宋体" panose="02010600030101010101" pitchFamily="2" charset="-122"/>
              </a:rPr>
              <a:t> 结论类似     </a:t>
            </a:r>
            <a:endParaRPr lang="zh-CN" altLang="en-US" sz="28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22" name="文本框 696321"/>
          <p:cNvSpPr txBox="1"/>
          <p:nvPr/>
        </p:nvSpPr>
        <p:spPr>
          <a:xfrm>
            <a:off x="0" y="836613"/>
            <a:ext cx="9144000" cy="4651375"/>
          </a:xfrm>
          <a:prstGeom prst="rect">
            <a:avLst/>
          </a:prstGeom>
          <a:noFill/>
          <a:ln w="9525">
            <a:noFill/>
          </a:ln>
        </p:spPr>
        <p:txBody>
          <a:bodyPr>
            <a:spAutoFit/>
          </a:bodyPr>
          <a:p>
            <a:pPr algn="ctr">
              <a:buClr>
                <a:schemeClr val="accent2"/>
              </a:buClr>
              <a:buSzPct val="80000"/>
              <a:buFont typeface="Wingdings" panose="05000000000000000000" pitchFamily="2" charset="2"/>
            </a:pPr>
            <a:r>
              <a:rPr lang="zh-CN" altLang="en-US" sz="4800" dirty="0">
                <a:solidFill>
                  <a:schemeClr val="folHlink"/>
                </a:solidFill>
                <a:latin typeface="Times New Roman" panose="02020603050405020304" pitchFamily="18" charset="0"/>
                <a:ea typeface="宋体" panose="02010600030101010101" pitchFamily="2" charset="-122"/>
              </a:rPr>
              <a:t>学报推介</a:t>
            </a:r>
            <a:endParaRPr lang="en-US" altLang="zh-CN" sz="4800">
              <a:solidFill>
                <a:schemeClr val="folHlink"/>
              </a:solidFill>
              <a:latin typeface="Times New Roman" panose="02020603050405020304" pitchFamily="18" charset="0"/>
              <a:ea typeface="宋体" panose="02010600030101010101" pitchFamily="2" charset="-122"/>
            </a:endParaRPr>
          </a:p>
          <a:p>
            <a:pPr>
              <a:spcBef>
                <a:spcPct val="80000"/>
              </a:spcBef>
              <a:spcAft>
                <a:spcPct val="0"/>
              </a:spcAft>
              <a:buClr>
                <a:schemeClr val="tx2"/>
              </a:buClr>
              <a:buSzPct val="80000"/>
              <a:buFont typeface="Wingdings" panose="05000000000000000000" pitchFamily="2" charset="2"/>
              <a:buChar char="p"/>
            </a:pPr>
            <a:r>
              <a:rPr lang="en-US" altLang="zh-CN" sz="360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中国有色金属学报</a:t>
            </a:r>
            <a:r>
              <a:rPr lang="en-US" altLang="zh-CN" sz="360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中、英文版</a:t>
            </a:r>
            <a:endParaRPr lang="zh-CN" altLang="en-US" sz="3600" dirty="0">
              <a:latin typeface="宋体" panose="02010600030101010101" pitchFamily="2" charset="-122"/>
              <a:ea typeface="宋体" panose="02010600030101010101" pitchFamily="2" charset="-122"/>
            </a:endParaRPr>
          </a:p>
          <a:p>
            <a:pPr>
              <a:spcAft>
                <a:spcPct val="0"/>
              </a:spcAft>
              <a:buClr>
                <a:schemeClr val="tx2"/>
              </a:buClr>
              <a:buSzPct val="80000"/>
              <a:buFont typeface="Wingdings" panose="05000000000000000000" pitchFamily="2" charset="2"/>
              <a:buChar char="p"/>
            </a:pPr>
            <a:r>
              <a:rPr lang="en-US" altLang="zh-CN" sz="360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中南大学学报</a:t>
            </a:r>
            <a:r>
              <a:rPr lang="en-US" altLang="zh-CN" sz="360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自然科学版、英文版</a:t>
            </a:r>
            <a:endParaRPr lang="zh-CN" altLang="en-US" sz="3600" dirty="0">
              <a:latin typeface="宋体" panose="02010600030101010101" pitchFamily="2" charset="-122"/>
              <a:ea typeface="宋体" panose="02010600030101010101" pitchFamily="2" charset="-122"/>
            </a:endParaRPr>
          </a:p>
          <a:p>
            <a:pPr>
              <a:spcAft>
                <a:spcPct val="0"/>
              </a:spcAft>
              <a:buClr>
                <a:schemeClr val="tx2"/>
              </a:buClr>
              <a:buSzPct val="80000"/>
              <a:buFont typeface="Wingdings" panose="05000000000000000000" pitchFamily="2" charset="2"/>
              <a:buChar char="p"/>
            </a:pPr>
            <a:r>
              <a:rPr lang="en-US" altLang="zh-CN" sz="360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铁道科学与工程学报</a:t>
            </a:r>
            <a:r>
              <a:rPr lang="en-US" altLang="zh-CN" sz="3600">
                <a:latin typeface="宋体" panose="02010600030101010101" pitchFamily="2" charset="-122"/>
                <a:ea typeface="宋体" panose="02010600030101010101" pitchFamily="2" charset="-122"/>
              </a:rPr>
              <a:t>》</a:t>
            </a:r>
            <a:endParaRPr lang="en-US" altLang="zh-CN" sz="3600">
              <a:latin typeface="宋体" panose="02010600030101010101" pitchFamily="2" charset="-122"/>
              <a:ea typeface="宋体" panose="02010600030101010101" pitchFamily="2" charset="-122"/>
            </a:endParaRPr>
          </a:p>
          <a:p>
            <a:pPr>
              <a:spcAft>
                <a:spcPct val="0"/>
              </a:spcAft>
              <a:buClr>
                <a:schemeClr val="tx2"/>
              </a:buClr>
              <a:buSzPct val="80000"/>
              <a:buFont typeface="Wingdings" panose="05000000000000000000" pitchFamily="2" charset="2"/>
              <a:buChar char="p"/>
            </a:pPr>
            <a:endParaRPr lang="zh-CN" altLang="en-US" sz="3600" dirty="0">
              <a:latin typeface="宋体" panose="02010600030101010101" pitchFamily="2" charset="-122"/>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3314" name="文本框 653313"/>
          <p:cNvSpPr txBox="1"/>
          <p:nvPr/>
        </p:nvSpPr>
        <p:spPr>
          <a:xfrm>
            <a:off x="0" y="836613"/>
            <a:ext cx="9144000" cy="4886325"/>
          </a:xfrm>
          <a:prstGeom prst="rect">
            <a:avLst/>
          </a:prstGeom>
          <a:noFill/>
          <a:ln w="9525">
            <a:noFill/>
          </a:ln>
        </p:spPr>
        <p:txBody>
          <a:bodyPr>
            <a:spAutoFit/>
          </a:bodyPr>
          <a:p>
            <a:pPr>
              <a:buClr>
                <a:schemeClr val="accent2"/>
              </a:buClr>
              <a:buSzPct val="80000"/>
              <a:buFont typeface="Wingdings" panose="05000000000000000000" pitchFamily="2" charset="2"/>
            </a:pPr>
            <a:r>
              <a:rPr lang="en-US" altLang="zh-CN" sz="4000">
                <a:solidFill>
                  <a:schemeClr val="folHlink"/>
                </a:solidFill>
                <a:latin typeface="Times New Roman" panose="02020603050405020304" pitchFamily="18" charset="0"/>
                <a:ea typeface="宋体" panose="02010600030101010101" pitchFamily="2" charset="-122"/>
              </a:rPr>
              <a:t>《</a:t>
            </a:r>
            <a:r>
              <a:rPr lang="zh-CN" altLang="en-US" sz="4000" dirty="0">
                <a:solidFill>
                  <a:schemeClr val="folHlink"/>
                </a:solidFill>
                <a:latin typeface="Times New Roman" panose="02020603050405020304" pitchFamily="18" charset="0"/>
                <a:ea typeface="宋体" panose="02010600030101010101" pitchFamily="2" charset="-122"/>
              </a:rPr>
              <a:t>中国有色金属学报》（</a:t>
            </a:r>
            <a:r>
              <a:rPr lang="en-US" altLang="zh-CN" sz="4000" dirty="0" err="1">
                <a:solidFill>
                  <a:schemeClr val="folHlink"/>
                </a:solidFill>
                <a:latin typeface="Times New Roman" panose="02020603050405020304" pitchFamily="18" charset="0"/>
                <a:ea typeface="宋体" panose="02010600030101010101" pitchFamily="2" charset="-122"/>
              </a:rPr>
              <a:t>Ei</a:t>
            </a:r>
            <a:r>
              <a:rPr lang="zh-CN" altLang="en-US" sz="4000" dirty="0">
                <a:solidFill>
                  <a:schemeClr val="folHlink"/>
                </a:solidFill>
                <a:latin typeface="Times New Roman" panose="02020603050405020304" pitchFamily="18" charset="0"/>
                <a:ea typeface="宋体" panose="02010600030101010101" pitchFamily="2" charset="-122"/>
              </a:rPr>
              <a:t>收录）</a:t>
            </a:r>
            <a:endParaRPr lang="en-US" altLang="zh-CN" sz="4000">
              <a:solidFill>
                <a:schemeClr val="folHlink"/>
              </a:solidFill>
              <a:latin typeface="Times New Roman" panose="02020603050405020304" pitchFamily="18" charset="0"/>
              <a:ea typeface="宋体" panose="02010600030101010101" pitchFamily="2" charset="-122"/>
            </a:endParaRPr>
          </a:p>
          <a:p>
            <a:pPr>
              <a:spcBef>
                <a:spcPct val="0"/>
              </a:spcBef>
              <a:spcAft>
                <a:spcPct val="0"/>
              </a:spcAft>
              <a:buClr>
                <a:schemeClr val="accent2"/>
              </a:buClr>
              <a:buSzPct val="80000"/>
              <a:buFont typeface="Wingdings" panose="05000000000000000000" pitchFamily="2" charset="2"/>
            </a:pPr>
            <a:r>
              <a:rPr lang="en-US" altLang="zh-CN" sz="4000">
                <a:solidFill>
                  <a:schemeClr val="folHlink"/>
                </a:solidFill>
                <a:latin typeface="Times New Roman" panose="02020603050405020304" pitchFamily="18" charset="0"/>
                <a:ea typeface="宋体" panose="02010600030101010101" pitchFamily="2" charset="-122"/>
              </a:rPr>
              <a:t>《</a:t>
            </a:r>
            <a:r>
              <a:rPr lang="zh-CN" altLang="en-US" sz="4000" dirty="0">
                <a:solidFill>
                  <a:schemeClr val="folHlink"/>
                </a:solidFill>
                <a:latin typeface="Times New Roman" panose="02020603050405020304" pitchFamily="18" charset="0"/>
                <a:ea typeface="宋体" panose="02010600030101010101" pitchFamily="2" charset="-122"/>
              </a:rPr>
              <a:t>中国有色金属学报</a:t>
            </a:r>
            <a:r>
              <a:rPr lang="en-US" altLang="zh-CN" sz="4000">
                <a:solidFill>
                  <a:schemeClr val="folHlink"/>
                </a:solidFill>
                <a:latin typeface="Times New Roman" panose="02020603050405020304" pitchFamily="18" charset="0"/>
                <a:ea typeface="宋体" panose="02010600030101010101" pitchFamily="2" charset="-122"/>
              </a:rPr>
              <a:t>(</a:t>
            </a:r>
            <a:r>
              <a:rPr lang="zh-CN" altLang="en-US" sz="4000" dirty="0">
                <a:solidFill>
                  <a:schemeClr val="folHlink"/>
                </a:solidFill>
                <a:latin typeface="Times New Roman" panose="02020603050405020304" pitchFamily="18" charset="0"/>
                <a:ea typeface="宋体" panose="02010600030101010101" pitchFamily="2" charset="-122"/>
              </a:rPr>
              <a:t>英文版</a:t>
            </a:r>
            <a:r>
              <a:rPr lang="en-US" altLang="zh-CN" sz="4000">
                <a:solidFill>
                  <a:schemeClr val="folHlink"/>
                </a:solidFill>
                <a:latin typeface="Times New Roman" panose="02020603050405020304" pitchFamily="18" charset="0"/>
                <a:ea typeface="宋体" panose="02010600030101010101" pitchFamily="2" charset="-122"/>
              </a:rPr>
              <a:t>)》</a:t>
            </a:r>
            <a:endParaRPr lang="zh-CN" altLang="en-US" sz="4000" dirty="0">
              <a:solidFill>
                <a:schemeClr val="folHlink"/>
              </a:solidFill>
              <a:latin typeface="Times New Roman" panose="02020603050405020304" pitchFamily="18" charset="0"/>
              <a:ea typeface="宋体" panose="02010600030101010101" pitchFamily="2" charset="-122"/>
            </a:endParaRPr>
          </a:p>
          <a:p>
            <a:pPr>
              <a:spcBef>
                <a:spcPct val="0"/>
              </a:spcBef>
              <a:spcAft>
                <a:spcPct val="0"/>
              </a:spcAft>
              <a:buClr>
                <a:schemeClr val="accent2"/>
              </a:buClr>
              <a:buSzPct val="80000"/>
              <a:buFont typeface="Wingdings" panose="05000000000000000000" pitchFamily="2" charset="2"/>
            </a:pPr>
            <a:r>
              <a:rPr lang="zh-CN" altLang="en-US" sz="4000" dirty="0">
                <a:solidFill>
                  <a:schemeClr val="folHlink"/>
                </a:solidFill>
                <a:latin typeface="Times New Roman" panose="02020603050405020304" pitchFamily="18" charset="0"/>
                <a:ea typeface="宋体" panose="02010600030101010101" pitchFamily="2" charset="-122"/>
              </a:rPr>
              <a:t>（</a:t>
            </a:r>
            <a:r>
              <a:rPr lang="en-US" altLang="zh-CN" sz="4000">
                <a:solidFill>
                  <a:schemeClr val="folHlink"/>
                </a:solidFill>
                <a:latin typeface="Times New Roman" panose="02020603050405020304" pitchFamily="18" charset="0"/>
                <a:ea typeface="宋体" panose="02010600030101010101" pitchFamily="2" charset="-122"/>
              </a:rPr>
              <a:t>SCIE</a:t>
            </a:r>
            <a:r>
              <a:rPr lang="zh-CN" altLang="en-US" sz="4000" dirty="0">
                <a:solidFill>
                  <a:schemeClr val="folHlink"/>
                </a:solidFill>
                <a:latin typeface="Times New Roman" panose="02020603050405020304" pitchFamily="18" charset="0"/>
                <a:ea typeface="宋体" panose="02010600030101010101" pitchFamily="2" charset="-122"/>
              </a:rPr>
              <a:t>、</a:t>
            </a:r>
            <a:r>
              <a:rPr lang="en-US" altLang="zh-CN" sz="4000" dirty="0" err="1">
                <a:solidFill>
                  <a:schemeClr val="folHlink"/>
                </a:solidFill>
                <a:latin typeface="Times New Roman" panose="02020603050405020304" pitchFamily="18" charset="0"/>
                <a:ea typeface="宋体" panose="02010600030101010101" pitchFamily="2" charset="-122"/>
              </a:rPr>
              <a:t>Ei</a:t>
            </a:r>
            <a:r>
              <a:rPr lang="zh-CN" altLang="en-US" sz="4000" dirty="0">
                <a:solidFill>
                  <a:schemeClr val="folHlink"/>
                </a:solidFill>
                <a:latin typeface="Times New Roman" panose="02020603050405020304" pitchFamily="18" charset="0"/>
                <a:ea typeface="宋体" panose="02010600030101010101" pitchFamily="2" charset="-122"/>
              </a:rPr>
              <a:t>收录）</a:t>
            </a:r>
            <a:endParaRPr lang="zh-CN" altLang="en-US" sz="4000" dirty="0">
              <a:solidFill>
                <a:schemeClr val="folHlink"/>
              </a:solidFill>
              <a:latin typeface="Times New Roman" panose="02020603050405020304" pitchFamily="18" charset="0"/>
              <a:ea typeface="宋体" panose="02010600030101010101" pitchFamily="2" charset="-122"/>
            </a:endParaRPr>
          </a:p>
          <a:p>
            <a:pPr>
              <a:spcBef>
                <a:spcPct val="0"/>
              </a:spcBef>
              <a:spcAft>
                <a:spcPct val="0"/>
              </a:spcAft>
              <a:buClr>
                <a:schemeClr val="accent2"/>
              </a:buClr>
              <a:buSzPct val="80000"/>
              <a:buFont typeface="Wingdings" panose="05000000000000000000" pitchFamily="2" charset="2"/>
            </a:pPr>
            <a:endParaRPr lang="en-US" altLang="zh-CN" sz="4000">
              <a:solidFill>
                <a:schemeClr val="folHlink"/>
              </a:solidFill>
              <a:latin typeface="Times New Roman" panose="02020603050405020304" pitchFamily="18" charset="0"/>
              <a:ea typeface="宋体" panose="02010600030101010101" pitchFamily="2" charset="-122"/>
            </a:endParaRPr>
          </a:p>
          <a:p>
            <a:pPr>
              <a:spcBef>
                <a:spcPct val="80000"/>
              </a:spcBef>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 中文版：中国科协</a:t>
            </a:r>
            <a:r>
              <a:rPr lang="zh-CN" altLang="en-US" sz="2800" dirty="0">
                <a:solidFill>
                  <a:schemeClr val="tx1"/>
                </a:solidFill>
                <a:latin typeface="宋体" panose="02010600030101010101" pitchFamily="2" charset="-122"/>
                <a:ea typeface="宋体" panose="02010600030101010101" pitchFamily="2" charset="-122"/>
              </a:rPr>
              <a:t>精</a:t>
            </a:r>
            <a:r>
              <a:rPr lang="zh-CN" altLang="en-US" sz="2800" dirty="0">
                <a:solidFill>
                  <a:schemeClr val="tx1"/>
                </a:solidFill>
                <a:latin typeface="宋体" panose="02010600030101010101" pitchFamily="2" charset="-122"/>
                <a:ea typeface="宋体" panose="02010600030101010101" pitchFamily="2" charset="-122"/>
              </a:rPr>
              <a:t>品科技期刊</a:t>
            </a:r>
            <a:r>
              <a:rPr lang="zh-CN" altLang="en-US" sz="2800" dirty="0">
                <a:solidFill>
                  <a:schemeClr val="tx1"/>
                </a:solidFill>
                <a:latin typeface="宋体" panose="02010600030101010101" pitchFamily="2" charset="-122"/>
                <a:ea typeface="宋体" panose="02010600030101010101" pitchFamily="2" charset="-122"/>
              </a:rPr>
              <a:t>“</a:t>
            </a:r>
            <a:r>
              <a:rPr lang="en-US" altLang="zh-CN" sz="2800" dirty="0">
                <a:solidFill>
                  <a:schemeClr val="tx1"/>
                </a:solidFill>
                <a:latin typeface="宋体" panose="02010600030101010101" pitchFamily="2" charset="-122"/>
                <a:ea typeface="宋体" panose="02010600030101010101" pitchFamily="2" charset="-122"/>
              </a:rPr>
              <a:t>Top50</a:t>
            </a:r>
            <a:r>
              <a:rPr lang="zh-CN" altLang="en-US" sz="2800" dirty="0">
                <a:solidFill>
                  <a:schemeClr val="tx1"/>
                </a:solidFill>
                <a:latin typeface="宋体" panose="02010600030101010101" pitchFamily="2" charset="-122"/>
                <a:ea typeface="宋体" panose="02010600030101010101" pitchFamily="2" charset="-122"/>
              </a:rPr>
              <a:t>”</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 英文版：中国科协国际化科技期刊一等奖</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pP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1" name="文本占位符 488450"/>
          <p:cNvSpPr>
            <a:spLocks noGrp="1"/>
          </p:cNvSpPr>
          <p:nvPr>
            <p:ph type="body" idx="1"/>
          </p:nvPr>
        </p:nvSpPr>
        <p:spPr>
          <a:xfrm>
            <a:off x="250825" y="692150"/>
            <a:ext cx="8893175" cy="5832475"/>
          </a:xfrm>
          <a:ln/>
        </p:spPr>
        <p:txBody>
          <a:bodyPr/>
          <a:p>
            <a:pPr>
              <a:lnSpc>
                <a:spcPct val="90000"/>
              </a:lnSpc>
              <a:spcAft>
                <a:spcPct val="100000"/>
              </a:spcAft>
              <a:buNone/>
            </a:pPr>
            <a:r>
              <a:rPr lang="zh-CN" altLang="en-US" sz="2400" b="1" dirty="0"/>
              <a:t>    </a:t>
            </a:r>
            <a:r>
              <a:rPr lang="zh-CN" altLang="en-US" sz="3600" b="1" dirty="0"/>
              <a:t>常用结构层次</a:t>
            </a:r>
            <a:endParaRPr lang="zh-CN" altLang="en-US" sz="3600" b="1" dirty="0"/>
          </a:p>
          <a:p>
            <a:pPr algn="just">
              <a:lnSpc>
                <a:spcPct val="150000"/>
              </a:lnSpc>
              <a:buClr>
                <a:schemeClr val="tx1"/>
              </a:buClr>
            </a:pPr>
            <a:r>
              <a:rPr lang="zh-CN" altLang="en-US" sz="2800" b="1" dirty="0">
                <a:cs typeface="Times New Roman" panose="02020603050405020304" pitchFamily="18" charset="0"/>
              </a:rPr>
              <a:t>并列式</a:t>
            </a:r>
            <a:r>
              <a:rPr lang="en-US" altLang="zh-CN" sz="2800" b="1">
                <a:latin typeface="Times New Roman" panose="02020603050405020304" pitchFamily="18" charset="0"/>
                <a:ea typeface="Times New Roman" panose="02020603050405020304" pitchFamily="18" charset="0"/>
              </a:rPr>
              <a:t>——</a:t>
            </a:r>
            <a:r>
              <a:rPr lang="zh-CN" altLang="en-US" sz="2800" b="1" dirty="0">
                <a:cs typeface="Times New Roman" panose="02020603050405020304" pitchFamily="18" charset="0"/>
              </a:rPr>
              <a:t>问题归类，并列表达</a:t>
            </a:r>
            <a:endParaRPr lang="zh-CN" altLang="en-US" sz="2800" b="1" dirty="0">
              <a:cs typeface="Times New Roman" panose="02020603050405020304" pitchFamily="18" charset="0"/>
            </a:endParaRPr>
          </a:p>
          <a:p>
            <a:pPr algn="just">
              <a:lnSpc>
                <a:spcPct val="150000"/>
              </a:lnSpc>
              <a:buClr>
                <a:schemeClr val="tx1"/>
              </a:buClr>
            </a:pPr>
            <a:r>
              <a:rPr lang="zh-CN" altLang="en-US" sz="2800" b="1" dirty="0">
                <a:cs typeface="Times New Roman" panose="02020603050405020304" pitchFamily="18" charset="0"/>
              </a:rPr>
              <a:t>递进式</a:t>
            </a:r>
            <a:r>
              <a:rPr lang="en-US" altLang="zh-CN" sz="2800" b="1">
                <a:latin typeface="Times New Roman" panose="02020603050405020304" pitchFamily="18" charset="0"/>
                <a:ea typeface="Times New Roman" panose="02020603050405020304" pitchFamily="18" charset="0"/>
              </a:rPr>
              <a:t>——</a:t>
            </a:r>
            <a:r>
              <a:rPr lang="zh-CN" altLang="en-US" sz="2800" b="1" dirty="0">
                <a:cs typeface="Times New Roman" panose="02020603050405020304" pitchFamily="18" charset="0"/>
              </a:rPr>
              <a:t>时间顺序递进式、空间顺序递进式和</a:t>
            </a:r>
            <a:endParaRPr lang="zh-CN" altLang="en-US" sz="2800" b="1" dirty="0">
              <a:cs typeface="Times New Roman" panose="02020603050405020304" pitchFamily="18" charset="0"/>
            </a:endParaRPr>
          </a:p>
          <a:p>
            <a:pPr algn="just">
              <a:lnSpc>
                <a:spcPct val="150000"/>
              </a:lnSpc>
              <a:buClr>
                <a:schemeClr val="tx1"/>
              </a:buClr>
              <a:buNone/>
            </a:pPr>
            <a:r>
              <a:rPr lang="zh-CN" altLang="en-US" sz="2800" b="1" dirty="0">
                <a:cs typeface="Times New Roman" panose="02020603050405020304" pitchFamily="18" charset="0"/>
              </a:rPr>
              <a:t>                        推理顺序递进式</a:t>
            </a:r>
            <a:endParaRPr lang="zh-CN" altLang="en-US" sz="2800" b="1" dirty="0">
              <a:cs typeface="Times New Roman" panose="02020603050405020304" pitchFamily="18" charset="0"/>
            </a:endParaRPr>
          </a:p>
          <a:p>
            <a:pPr algn="just">
              <a:lnSpc>
                <a:spcPct val="150000"/>
              </a:lnSpc>
              <a:buClr>
                <a:schemeClr val="tx1"/>
              </a:buClr>
            </a:pPr>
            <a:r>
              <a:rPr lang="en-US" altLang="zh-CN" sz="2800" b="1">
                <a:cs typeface="Times New Roman" panose="02020603050405020304" pitchFamily="18" charset="0"/>
              </a:rPr>
              <a:t> </a:t>
            </a:r>
            <a:r>
              <a:rPr lang="zh-CN" altLang="en-US" sz="2800" b="1" dirty="0">
                <a:cs typeface="Times New Roman" panose="02020603050405020304" pitchFamily="18" charset="0"/>
              </a:rPr>
              <a:t>分总式</a:t>
            </a:r>
            <a:r>
              <a:rPr lang="en-US" altLang="zh-CN" sz="2800" b="1">
                <a:latin typeface="Courier New" panose="02070309020205020404" pitchFamily="49" charset="0"/>
                <a:ea typeface="Times New Roman" panose="02020603050405020304" pitchFamily="18" charset="0"/>
              </a:rPr>
              <a:t>——</a:t>
            </a:r>
            <a:r>
              <a:rPr lang="zh-CN" altLang="en-US" sz="2800" b="1" dirty="0">
                <a:cs typeface="Times New Roman" panose="02020603050405020304" pitchFamily="18" charset="0"/>
              </a:rPr>
              <a:t>先分别比较分析，再用归纳法得出结论</a:t>
            </a:r>
            <a:endParaRPr lang="zh-CN" altLang="en-US" sz="2800" b="1" dirty="0">
              <a:cs typeface="Times New Roman" panose="02020603050405020304" pitchFamily="18" charset="0"/>
            </a:endParaRPr>
          </a:p>
          <a:p>
            <a:pPr algn="just">
              <a:lnSpc>
                <a:spcPct val="150000"/>
              </a:lnSpc>
              <a:buClr>
                <a:schemeClr val="tx1"/>
              </a:buClr>
            </a:pPr>
            <a:r>
              <a:rPr lang="zh-CN" altLang="en-US" sz="2800" b="1" dirty="0">
                <a:latin typeface="宋体" panose="02010600030101010101" pitchFamily="2" charset="-122"/>
              </a:rPr>
              <a:t>总分式</a:t>
            </a:r>
            <a:r>
              <a:rPr lang="en-US" altLang="zh-CN" sz="2800" b="1">
                <a:latin typeface="Courier New" panose="02070309020205020404" pitchFamily="49" charset="0"/>
              </a:rPr>
              <a:t>——</a:t>
            </a:r>
            <a:r>
              <a:rPr lang="zh-CN" altLang="en-US" sz="2800" b="1" dirty="0">
                <a:latin typeface="宋体" panose="02010600030101010101" pitchFamily="2" charset="-122"/>
              </a:rPr>
              <a:t>先提出中心论点，再用演绎法分别阐述</a:t>
            </a:r>
            <a:endParaRPr lang="zh-CN" altLang="en-US" sz="2800" b="1" dirty="0">
              <a:latin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1746" name="图片 671745" descr="2014有色中封1"/>
          <p:cNvPicPr>
            <a:picLocks noChangeAspect="1"/>
          </p:cNvPicPr>
          <p:nvPr/>
        </p:nvPicPr>
        <p:blipFill>
          <a:blip r:embed="rId1"/>
          <a:stretch>
            <a:fillRect/>
          </a:stretch>
        </p:blipFill>
        <p:spPr>
          <a:xfrm>
            <a:off x="250825" y="476250"/>
            <a:ext cx="4176713" cy="6092825"/>
          </a:xfrm>
          <a:prstGeom prst="rect">
            <a:avLst/>
          </a:prstGeom>
          <a:noFill/>
          <a:ln w="9525">
            <a:noFill/>
          </a:ln>
        </p:spPr>
      </p:pic>
      <p:pic>
        <p:nvPicPr>
          <p:cNvPr id="671747" name="图片 671746" descr="2014有色英封1"/>
          <p:cNvPicPr>
            <a:picLocks noChangeAspect="1"/>
          </p:cNvPicPr>
          <p:nvPr/>
        </p:nvPicPr>
        <p:blipFill>
          <a:blip r:embed="rId2"/>
          <a:stretch>
            <a:fillRect/>
          </a:stretch>
        </p:blipFill>
        <p:spPr>
          <a:xfrm>
            <a:off x="4716463" y="476250"/>
            <a:ext cx="4176712" cy="6048375"/>
          </a:xfrm>
          <a:prstGeom prst="rect">
            <a:avLst/>
          </a:prstGeom>
          <a:noFill/>
          <a:ln w="9525">
            <a:noFill/>
          </a:ln>
        </p:spPr>
      </p:pic>
    </p:spTree>
  </p:cSld>
  <p:clrMapOvr>
    <a:masterClrMapping/>
  </p:clrMapOvr>
  <p:transition advClick="0" advTm="3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62" name="标题 655361"/>
          <p:cNvSpPr>
            <a:spLocks noGrp="1"/>
          </p:cNvSpPr>
          <p:nvPr>
            <p:ph type="title"/>
          </p:nvPr>
        </p:nvSpPr>
        <p:spPr>
          <a:ln/>
        </p:spPr>
        <p:txBody>
          <a:bodyPr lIns="92075" tIns="46038" rIns="92075" bIns="46038" anchor="ctr"/>
          <a:p>
            <a:pPr algn="l"/>
            <a:r>
              <a:rPr lang="zh-CN" altLang="en-US" sz="3600" dirty="0"/>
              <a:t>基本概况</a:t>
            </a:r>
            <a:endParaRPr lang="zh-CN" altLang="en-US" sz="3600" dirty="0"/>
          </a:p>
        </p:txBody>
      </p:sp>
      <p:sp>
        <p:nvSpPr>
          <p:cNvPr id="655364" name="文本占位符 655363"/>
          <p:cNvSpPr txBox="1"/>
          <p:nvPr>
            <p:ph type="body" idx="1"/>
          </p:nvPr>
        </p:nvSpPr>
        <p:spPr>
          <a:xfrm>
            <a:off x="395288" y="1989138"/>
            <a:ext cx="8064500" cy="4114800"/>
          </a:xfrm>
          <a:ln/>
        </p:spPr>
        <p:txBody>
          <a:bodyPr vert="horz" wrap="square" lIns="91440" tIns="45720" rIns="91440" bIns="45720" anchor="t"/>
          <a:p>
            <a:pPr>
              <a:lnSpc>
                <a:spcPct val="90000"/>
              </a:lnSpc>
              <a:buClr>
                <a:schemeClr val="tx1"/>
              </a:buClr>
            </a:pPr>
            <a:r>
              <a:rPr lang="zh-CN" altLang="en-US" sz="2800" b="1" dirty="0"/>
              <a:t>主管单位：中国科学技术协会</a:t>
            </a:r>
            <a:endParaRPr lang="zh-CN" altLang="en-US" sz="2800" b="1" dirty="0"/>
          </a:p>
          <a:p>
            <a:pPr>
              <a:lnSpc>
                <a:spcPct val="90000"/>
              </a:lnSpc>
              <a:buClr>
                <a:schemeClr val="tx1"/>
              </a:buClr>
            </a:pPr>
            <a:r>
              <a:rPr lang="zh-CN" altLang="en-US" sz="2800" b="1" dirty="0"/>
              <a:t>主办单位：中国有色金属学会</a:t>
            </a:r>
            <a:endParaRPr lang="zh-CN" altLang="en-US" sz="2800" b="1" dirty="0"/>
          </a:p>
          <a:p>
            <a:pPr>
              <a:lnSpc>
                <a:spcPct val="90000"/>
              </a:lnSpc>
              <a:buClr>
                <a:schemeClr val="tx1"/>
              </a:buClr>
            </a:pPr>
            <a:r>
              <a:rPr lang="zh-CN" altLang="en-US" sz="2800" b="1" dirty="0"/>
              <a:t>承办单位：中南大学</a:t>
            </a:r>
            <a:endParaRPr lang="zh-CN" altLang="en-US" sz="2800" b="1" dirty="0"/>
          </a:p>
          <a:p>
            <a:pPr>
              <a:lnSpc>
                <a:spcPct val="90000"/>
              </a:lnSpc>
              <a:buClr>
                <a:schemeClr val="tx1"/>
              </a:buClr>
            </a:pPr>
            <a:r>
              <a:rPr lang="zh-CN" altLang="en-US" sz="2800" b="1" dirty="0"/>
              <a:t>主    编：黄伯云</a:t>
            </a:r>
            <a:endParaRPr lang="zh-CN" altLang="en-US" sz="2800" b="1" dirty="0"/>
          </a:p>
          <a:p>
            <a:pPr>
              <a:lnSpc>
                <a:spcPct val="90000"/>
              </a:lnSpc>
              <a:buClr>
                <a:schemeClr val="tx1"/>
              </a:buClr>
            </a:pPr>
            <a:r>
              <a:rPr lang="zh-CN" altLang="en-US" sz="2800" b="1" dirty="0"/>
              <a:t>创刊时间：</a:t>
            </a:r>
            <a:r>
              <a:rPr lang="en-US" altLang="zh-CN" sz="2800" b="1"/>
              <a:t>1991</a:t>
            </a:r>
            <a:r>
              <a:rPr lang="zh-CN" altLang="en-US" sz="2800" b="1" dirty="0"/>
              <a:t>年</a:t>
            </a:r>
            <a:r>
              <a:rPr lang="en-US" altLang="zh-CN" sz="2800" b="1"/>
              <a:t>10</a:t>
            </a:r>
            <a:r>
              <a:rPr lang="zh-CN" altLang="en-US" sz="2800" b="1" dirty="0"/>
              <a:t>月</a:t>
            </a:r>
            <a:endParaRPr lang="zh-CN" altLang="en-US" sz="2800" b="1" dirty="0"/>
          </a:p>
          <a:p>
            <a:pPr>
              <a:lnSpc>
                <a:spcPct val="90000"/>
              </a:lnSpc>
              <a:buClr>
                <a:schemeClr val="tx1"/>
              </a:buClr>
            </a:pPr>
            <a:r>
              <a:rPr lang="zh-CN" altLang="en-US" sz="2800" b="1" dirty="0"/>
              <a:t>出版周期：月刊</a:t>
            </a:r>
            <a:endParaRPr lang="zh-CN" altLang="en-US" sz="2800" b="1" dirty="0"/>
          </a:p>
          <a:p>
            <a:pPr>
              <a:lnSpc>
                <a:spcPct val="90000"/>
              </a:lnSpc>
              <a:buClr>
                <a:schemeClr val="tx1"/>
              </a:buClr>
            </a:pPr>
            <a:r>
              <a:rPr lang="zh-CN" altLang="en-US" sz="2800" b="1" dirty="0"/>
              <a:t>出版语言：中文</a:t>
            </a:r>
            <a:r>
              <a:rPr lang="en-US" altLang="zh-CN" sz="2800" b="1"/>
              <a:t>+</a:t>
            </a:r>
            <a:r>
              <a:rPr lang="zh-CN" altLang="en-US" sz="2800" b="1" dirty="0"/>
              <a:t>英文信息；英文</a:t>
            </a:r>
            <a:r>
              <a:rPr lang="en-US" altLang="zh-CN" sz="2800" b="1"/>
              <a:t>+</a:t>
            </a:r>
            <a:r>
              <a:rPr lang="zh-CN" altLang="en-US" sz="2800" b="1" dirty="0"/>
              <a:t>中文信息</a:t>
            </a:r>
            <a:endParaRPr lang="zh-CN" altLang="en-US" sz="2800" b="1" dirty="0"/>
          </a:p>
          <a:p>
            <a:pPr>
              <a:lnSpc>
                <a:spcPct val="90000"/>
              </a:lnSpc>
              <a:buClr>
                <a:schemeClr val="tx1"/>
              </a:buClr>
            </a:pPr>
            <a:r>
              <a:rPr lang="zh-CN" altLang="en-US" sz="2800" b="1" dirty="0"/>
              <a:t>合作出版机构：中国科技出版传媒股份有限公司</a:t>
            </a:r>
            <a:endParaRPr lang="zh-CN" altLang="en-US" sz="2800" b="1" dirty="0"/>
          </a:p>
          <a:p>
            <a:pPr>
              <a:lnSpc>
                <a:spcPct val="90000"/>
              </a:lnSpc>
              <a:buNone/>
            </a:pPr>
            <a:r>
              <a:rPr lang="zh-CN" altLang="en-US" sz="2800" b="1" dirty="0"/>
              <a:t>                                 荷兰爱思唯尔出版公司</a:t>
            </a:r>
            <a:endParaRPr lang="zh-CN" altLang="en-US" sz="28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文本框 400385"/>
          <p:cNvSpPr txBox="1"/>
          <p:nvPr/>
        </p:nvSpPr>
        <p:spPr>
          <a:xfrm>
            <a:off x="0" y="836613"/>
            <a:ext cx="9144000" cy="3829050"/>
          </a:xfrm>
          <a:prstGeom prst="rect">
            <a:avLst/>
          </a:prstGeom>
          <a:noFill/>
          <a:ln w="9525">
            <a:noFill/>
          </a:ln>
        </p:spPr>
        <p:txBody>
          <a:bodyPr>
            <a:spAutoFit/>
          </a:bodyPr>
          <a:p>
            <a:pPr>
              <a:buClr>
                <a:schemeClr val="accent2"/>
              </a:buClr>
              <a:buSzPct val="80000"/>
              <a:buFont typeface="Wingdings" panose="05000000000000000000" pitchFamily="2" charset="2"/>
            </a:pPr>
            <a:r>
              <a:rPr lang="zh-CN" altLang="en-US" sz="3600" b="0" dirty="0">
                <a:effectLst>
                  <a:outerShdw blurRad="38100" dist="38100" dir="2700000">
                    <a:srgbClr val="C0C0C0"/>
                  </a:outerShdw>
                </a:effectLst>
                <a:latin typeface="Arial" panose="020B0604020202020204" pitchFamily="34" charset="0"/>
                <a:ea typeface="宋体" panose="02010600030101010101" pitchFamily="2" charset="-122"/>
              </a:rPr>
              <a:t>栏目设置</a:t>
            </a:r>
            <a:endParaRPr lang="zh-CN" altLang="en-US" sz="3600" b="0" dirty="0">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80000"/>
              </a:spcBef>
              <a:spcAft>
                <a:spcPct val="0"/>
              </a:spcAft>
              <a:buClr>
                <a:schemeClr val="tx1"/>
              </a:buClr>
              <a:buSzPct val="80000"/>
              <a:buFont typeface="Wingdings" panose="05000000000000000000" pitchFamily="2" charset="2"/>
              <a:buChar char="l"/>
            </a:pPr>
            <a:r>
              <a:rPr lang="zh-CN" altLang="en-US" sz="3600" dirty="0">
                <a:solidFill>
                  <a:schemeClr val="tx1"/>
                </a:solidFill>
                <a:latin typeface="宋体" panose="02010600030101010101" pitchFamily="2" charset="-122"/>
                <a:ea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rPr>
              <a:t>结构材料</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rPr>
              <a:t>功能材料</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 计算材料学与数值模拟</a:t>
            </a:r>
            <a:endParaRPr lang="zh-CN" altLang="en-US" sz="2800" dirty="0">
              <a:solidFill>
                <a:schemeClr val="tx1"/>
              </a:solidFill>
              <a:latin typeface="宋体" panose="02010600030101010101" pitchFamily="2" charset="-122"/>
              <a:ea typeface="宋体" panose="02010600030101010101" pitchFamily="2" charset="-122"/>
            </a:endParaRPr>
          </a:p>
          <a:p>
            <a:pPr>
              <a:spcAft>
                <a:spcPct val="0"/>
              </a:spcAft>
              <a:buClr>
                <a:schemeClr val="tx1"/>
              </a:buClr>
              <a:buSzPct val="80000"/>
              <a:buFont typeface="Wingdings" panose="05000000000000000000" pitchFamily="2" charset="2"/>
              <a:buChar char="l"/>
            </a:pPr>
            <a:r>
              <a:rPr lang="zh-CN" altLang="en-US" sz="2800" dirty="0">
                <a:solidFill>
                  <a:schemeClr val="tx1"/>
                </a:solidFill>
                <a:latin typeface="宋体" panose="02010600030101010101" pitchFamily="2" charset="-122"/>
                <a:ea typeface="宋体" panose="02010600030101010101" pitchFamily="2" charset="-122"/>
              </a:rPr>
              <a:t> 矿业工程</a:t>
            </a:r>
            <a:r>
              <a:rPr lang="en-US" altLang="zh-CN" sz="2800">
                <a:solidFill>
                  <a:schemeClr val="tx1"/>
                </a:solidFill>
                <a:latin typeface="Courier New" panose="02070309020205020404" pitchFamily="49" charset="0"/>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冶金工程</a:t>
            </a:r>
            <a:r>
              <a:rPr lang="en-US" altLang="zh-CN" sz="2800">
                <a:solidFill>
                  <a:schemeClr val="tx1"/>
                </a:solidFill>
                <a:latin typeface="Courier New" panose="02070309020205020404" pitchFamily="49" charset="0"/>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化学与化工</a:t>
            </a:r>
            <a:endParaRPr lang="zh-CN" altLang="en-US" sz="280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4274" name="标题 694273"/>
          <p:cNvSpPr>
            <a:spLocks noGrp="1"/>
          </p:cNvSpPr>
          <p:nvPr>
            <p:ph type="title"/>
          </p:nvPr>
        </p:nvSpPr>
        <p:spPr>
          <a:xfrm>
            <a:off x="685800" y="609600"/>
            <a:ext cx="8458200" cy="1143000"/>
          </a:xfrm>
          <a:ln/>
        </p:spPr>
        <p:txBody>
          <a:bodyPr lIns="92075" tIns="46038" rIns="92075" bIns="46038" anchor="ctr"/>
          <a:p>
            <a:pPr algn="l"/>
            <a:r>
              <a:rPr lang="en-US" altLang="zh-CN" sz="4000"/>
              <a:t>《</a:t>
            </a:r>
            <a:r>
              <a:rPr lang="zh-CN" altLang="en-US" sz="4000" dirty="0"/>
              <a:t>中南大学学报</a:t>
            </a:r>
            <a:r>
              <a:rPr lang="en-US" altLang="zh-CN" sz="4000"/>
              <a:t>》</a:t>
            </a:r>
            <a:r>
              <a:rPr lang="zh-CN" altLang="en-US" sz="4000" dirty="0"/>
              <a:t>自然科学版（</a:t>
            </a:r>
            <a:r>
              <a:rPr lang="en-US" altLang="zh-CN" sz="4000"/>
              <a:t>EI</a:t>
            </a:r>
            <a:r>
              <a:rPr lang="zh-CN" altLang="en-US" sz="4000" dirty="0"/>
              <a:t>）</a:t>
            </a:r>
            <a:br>
              <a:rPr lang="en-US" altLang="zh-CN" sz="4000"/>
            </a:br>
            <a:r>
              <a:rPr lang="en-US" altLang="zh-CN" sz="4000"/>
              <a:t>《</a:t>
            </a:r>
            <a:r>
              <a:rPr lang="zh-CN" altLang="en-US" sz="4000" dirty="0"/>
              <a:t>中南大学学报</a:t>
            </a:r>
            <a:r>
              <a:rPr lang="en-US" altLang="zh-CN" sz="4000"/>
              <a:t>》</a:t>
            </a:r>
            <a:r>
              <a:rPr lang="zh-CN" altLang="en-US" sz="4000" dirty="0"/>
              <a:t>英文版（</a:t>
            </a:r>
            <a:r>
              <a:rPr lang="en-US" altLang="zh-CN" sz="4000"/>
              <a:t>EI</a:t>
            </a:r>
            <a:r>
              <a:rPr lang="zh-CN" altLang="en-US" sz="4000" dirty="0"/>
              <a:t>、</a:t>
            </a:r>
            <a:r>
              <a:rPr lang="en-US" altLang="zh-CN" sz="4000"/>
              <a:t>SCI</a:t>
            </a:r>
            <a:r>
              <a:rPr lang="zh-CN" altLang="en-US" sz="4000" dirty="0"/>
              <a:t>）</a:t>
            </a:r>
            <a:endParaRPr lang="zh-CN" altLang="en-US" sz="4000" dirty="0"/>
          </a:p>
        </p:txBody>
      </p:sp>
      <p:sp>
        <p:nvSpPr>
          <p:cNvPr id="694275" name="文本占位符 694274"/>
          <p:cNvSpPr>
            <a:spLocks noGrp="1"/>
          </p:cNvSpPr>
          <p:nvPr>
            <p:ph type="body" idx="1"/>
          </p:nvPr>
        </p:nvSpPr>
        <p:spPr>
          <a:xfrm>
            <a:off x="685800" y="1981200"/>
            <a:ext cx="8207375" cy="4114800"/>
          </a:xfrm>
          <a:ln/>
        </p:spPr>
        <p:txBody>
          <a:bodyPr/>
          <a:p>
            <a:pPr>
              <a:buNone/>
            </a:pPr>
            <a:endParaRPr lang="zh-CN" altLang="en-US" dirty="0"/>
          </a:p>
          <a:p>
            <a:pPr>
              <a:buClr>
                <a:schemeClr val="tx1"/>
              </a:buClr>
            </a:pPr>
            <a:r>
              <a:rPr lang="zh-CN" altLang="en-US" dirty="0"/>
              <a:t>自然科学版：教育部精品科技期刊</a:t>
            </a:r>
            <a:endParaRPr lang="zh-CN" altLang="en-US" dirty="0"/>
          </a:p>
          <a:p>
            <a:pPr>
              <a:buClr>
                <a:schemeClr val="tx1"/>
              </a:buClr>
            </a:pPr>
            <a:r>
              <a:rPr lang="zh-CN" altLang="en-US" dirty="0"/>
              <a:t>英文版：中国科技期刊国际影响力提升计划资助期刊</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7346" name="标题 697345"/>
          <p:cNvSpPr>
            <a:spLocks noGrp="1"/>
          </p:cNvSpPr>
          <p:nvPr>
            <p:ph type="title"/>
          </p:nvPr>
        </p:nvSpPr>
        <p:spPr>
          <a:xfrm>
            <a:off x="685800" y="609600"/>
            <a:ext cx="8458200" cy="1143000"/>
          </a:xfrm>
          <a:ln/>
        </p:spPr>
        <p:txBody>
          <a:bodyPr lIns="92075" tIns="46038" rIns="92075" bIns="46038" anchor="ctr"/>
          <a:p>
            <a:pPr algn="l"/>
            <a:r>
              <a:rPr lang="en-US" altLang="zh-CN" sz="4000"/>
              <a:t>《</a:t>
            </a:r>
            <a:r>
              <a:rPr lang="zh-CN" altLang="en-US" sz="4000" dirty="0"/>
              <a:t>中南大学学报</a:t>
            </a:r>
            <a:r>
              <a:rPr lang="en-US" altLang="zh-CN" sz="4000"/>
              <a:t>》</a:t>
            </a:r>
            <a:r>
              <a:rPr lang="zh-CN" altLang="en-US" sz="4000" dirty="0"/>
              <a:t>自然科学版（</a:t>
            </a:r>
            <a:r>
              <a:rPr lang="en-US" altLang="zh-CN" sz="4000"/>
              <a:t>EI</a:t>
            </a:r>
            <a:r>
              <a:rPr lang="zh-CN" altLang="en-US" sz="4000" dirty="0"/>
              <a:t>）</a:t>
            </a:r>
            <a:br>
              <a:rPr lang="en-US" altLang="zh-CN" sz="4000"/>
            </a:br>
            <a:r>
              <a:rPr lang="en-US" altLang="zh-CN" sz="4000"/>
              <a:t>《</a:t>
            </a:r>
            <a:r>
              <a:rPr lang="zh-CN" altLang="en-US" sz="4000" dirty="0"/>
              <a:t>中南大学学报</a:t>
            </a:r>
            <a:r>
              <a:rPr lang="en-US" altLang="zh-CN" sz="4000"/>
              <a:t>》</a:t>
            </a:r>
            <a:r>
              <a:rPr lang="zh-CN" altLang="en-US" sz="4000" dirty="0"/>
              <a:t>英文版（</a:t>
            </a:r>
            <a:r>
              <a:rPr lang="en-US" altLang="zh-CN" sz="4000"/>
              <a:t>EI</a:t>
            </a:r>
            <a:r>
              <a:rPr lang="zh-CN" altLang="en-US" sz="4000" dirty="0"/>
              <a:t>、</a:t>
            </a:r>
            <a:r>
              <a:rPr lang="en-US" altLang="zh-CN" sz="4000"/>
              <a:t>SCI</a:t>
            </a:r>
            <a:r>
              <a:rPr lang="zh-CN" altLang="en-US" sz="4000" dirty="0"/>
              <a:t>）</a:t>
            </a:r>
            <a:endParaRPr lang="zh-CN" altLang="en-US" sz="4000" dirty="0"/>
          </a:p>
        </p:txBody>
      </p:sp>
      <p:sp>
        <p:nvSpPr>
          <p:cNvPr id="697347" name="文本占位符 697346"/>
          <p:cNvSpPr>
            <a:spLocks noGrp="1"/>
          </p:cNvSpPr>
          <p:nvPr>
            <p:ph type="body" idx="1"/>
          </p:nvPr>
        </p:nvSpPr>
        <p:spPr>
          <a:xfrm>
            <a:off x="685800" y="1981200"/>
            <a:ext cx="8207375" cy="4114800"/>
          </a:xfrm>
          <a:ln/>
        </p:spPr>
        <p:txBody>
          <a:bodyPr/>
          <a:p>
            <a:pPr>
              <a:buNone/>
            </a:pPr>
            <a:endParaRPr lang="zh-CN" altLang="en-US" dirty="0"/>
          </a:p>
          <a:p>
            <a:pPr>
              <a:buNone/>
            </a:pPr>
            <a:r>
              <a:rPr lang="zh-CN" altLang="en-US" dirty="0"/>
              <a:t>栏目设置：</a:t>
            </a:r>
            <a:endParaRPr lang="zh-CN" altLang="en-US" dirty="0"/>
          </a:p>
          <a:p>
            <a:pPr>
              <a:buClr>
                <a:schemeClr val="tx1"/>
              </a:buClr>
            </a:pPr>
            <a:r>
              <a:rPr lang="zh-CN" altLang="en-US" dirty="0"/>
              <a:t>地、采、选、冶、化、材</a:t>
            </a:r>
            <a:endParaRPr lang="zh-CN" altLang="en-US" dirty="0"/>
          </a:p>
          <a:p>
            <a:pPr>
              <a:buClr>
                <a:schemeClr val="tx1"/>
              </a:buClr>
            </a:pPr>
            <a:r>
              <a:rPr lang="zh-CN" altLang="en-US" dirty="0"/>
              <a:t>土木、交通、运输</a:t>
            </a:r>
            <a:endParaRPr lang="zh-CN" altLang="en-US" dirty="0"/>
          </a:p>
          <a:p>
            <a:pPr>
              <a:buClr>
                <a:schemeClr val="tx1"/>
              </a:buClr>
            </a:pPr>
            <a:r>
              <a:rPr lang="zh-CN" altLang="en-US" dirty="0"/>
              <a:t>能源、环保、信息与控制</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5298" name="标题 695297"/>
          <p:cNvSpPr>
            <a:spLocks noGrp="1"/>
          </p:cNvSpPr>
          <p:nvPr>
            <p:ph type="title"/>
          </p:nvPr>
        </p:nvSpPr>
        <p:spPr>
          <a:xfrm>
            <a:off x="685800" y="609600"/>
            <a:ext cx="8458200" cy="1143000"/>
          </a:xfrm>
          <a:ln/>
        </p:spPr>
        <p:txBody>
          <a:bodyPr lIns="92075" tIns="46038" rIns="92075" bIns="46038" anchor="ctr"/>
          <a:p>
            <a:pPr algn="l"/>
            <a:r>
              <a:rPr lang="en-US" altLang="zh-CN" sz="4000"/>
              <a:t>《</a:t>
            </a:r>
            <a:r>
              <a:rPr lang="zh-CN" altLang="en-US" sz="4000" dirty="0"/>
              <a:t>铁道科学与工程学报</a:t>
            </a:r>
            <a:r>
              <a:rPr lang="en-US" altLang="zh-CN" sz="4000"/>
              <a:t>》</a:t>
            </a:r>
            <a:r>
              <a:rPr lang="zh-CN" altLang="en-US" sz="4000" dirty="0"/>
              <a:t>（</a:t>
            </a:r>
            <a:r>
              <a:rPr lang="en-US" altLang="zh-CN" sz="4000"/>
              <a:t>CSCD</a:t>
            </a:r>
            <a:r>
              <a:rPr lang="zh-CN" altLang="en-US" sz="4000" dirty="0"/>
              <a:t>）</a:t>
            </a:r>
            <a:endParaRPr lang="zh-CN" altLang="en-US" sz="4000" dirty="0"/>
          </a:p>
        </p:txBody>
      </p:sp>
      <p:sp>
        <p:nvSpPr>
          <p:cNvPr id="695299" name="文本占位符 695298"/>
          <p:cNvSpPr>
            <a:spLocks noGrp="1"/>
          </p:cNvSpPr>
          <p:nvPr>
            <p:ph type="body" idx="1"/>
          </p:nvPr>
        </p:nvSpPr>
        <p:spPr>
          <a:xfrm>
            <a:off x="685800" y="1981200"/>
            <a:ext cx="8207375" cy="4114800"/>
          </a:xfrm>
          <a:ln/>
        </p:spPr>
        <p:txBody>
          <a:bodyPr/>
          <a:p>
            <a:pPr>
              <a:buNone/>
            </a:pPr>
            <a:endParaRPr lang="zh-CN" altLang="en-US" dirty="0"/>
          </a:p>
          <a:p>
            <a:pPr>
              <a:buNone/>
            </a:pPr>
            <a:r>
              <a:rPr lang="zh-CN" altLang="en-US" dirty="0"/>
              <a:t>栏目设置：</a:t>
            </a:r>
            <a:endParaRPr lang="zh-CN" altLang="en-US" dirty="0"/>
          </a:p>
          <a:p>
            <a:pPr>
              <a:buClr>
                <a:schemeClr val="tx1"/>
              </a:buClr>
            </a:pPr>
            <a:r>
              <a:rPr lang="zh-CN" altLang="en-US" dirty="0"/>
              <a:t>高速铁路技术</a:t>
            </a:r>
            <a:endParaRPr lang="zh-CN" altLang="en-US" dirty="0"/>
          </a:p>
          <a:p>
            <a:pPr>
              <a:buClr>
                <a:schemeClr val="tx1"/>
              </a:buClr>
            </a:pPr>
            <a:r>
              <a:rPr lang="zh-CN" altLang="en-US" dirty="0"/>
              <a:t>轨道与基础</a:t>
            </a:r>
            <a:endParaRPr lang="zh-CN" altLang="en-US" dirty="0"/>
          </a:p>
          <a:p>
            <a:pPr>
              <a:buClr>
                <a:schemeClr val="tx1"/>
              </a:buClr>
            </a:pPr>
            <a:r>
              <a:rPr lang="zh-CN" altLang="en-US" dirty="0"/>
              <a:t>桥梁隧道与结构</a:t>
            </a:r>
            <a:endParaRPr lang="zh-CN" altLang="en-US" dirty="0"/>
          </a:p>
          <a:p>
            <a:pPr>
              <a:buClr>
                <a:schemeClr val="tx1"/>
              </a:buClr>
            </a:pPr>
            <a:r>
              <a:rPr lang="zh-CN" altLang="en-US" dirty="0"/>
              <a:t>机车车辆与设备</a:t>
            </a:r>
            <a:endParaRPr lang="zh-CN" altLang="en-US" dirty="0"/>
          </a:p>
          <a:p>
            <a:pPr>
              <a:buClr>
                <a:schemeClr val="tx1"/>
              </a:buClr>
            </a:pPr>
            <a:r>
              <a:rPr lang="zh-CN" altLang="en-US" dirty="0"/>
              <a:t>运输与物流</a:t>
            </a:r>
            <a:endParaRPr lang="zh-CN"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2770" name="文本占位符 672769"/>
          <p:cNvSpPr>
            <a:spLocks noGrp="1"/>
          </p:cNvSpPr>
          <p:nvPr>
            <p:ph type="body" idx="1"/>
          </p:nvPr>
        </p:nvSpPr>
        <p:spPr>
          <a:xfrm>
            <a:off x="684213" y="1773238"/>
            <a:ext cx="7772400" cy="3024187"/>
          </a:xfrm>
          <a:ln/>
        </p:spPr>
        <p:txBody>
          <a:bodyPr/>
          <a:p>
            <a:pPr algn="ctr">
              <a:buNone/>
            </a:pPr>
            <a:r>
              <a:rPr lang="zh-CN" altLang="en-US" sz="7200" dirty="0">
                <a:ea typeface="楷体_GB2312" pitchFamily="49" charset="-122"/>
              </a:rPr>
              <a:t>操千曲而后晓声</a:t>
            </a:r>
            <a:endParaRPr lang="zh-CN" altLang="en-US" sz="7200" dirty="0">
              <a:ea typeface="楷体_GB2312" pitchFamily="49" charset="-122"/>
            </a:endParaRPr>
          </a:p>
          <a:p>
            <a:pPr algn="ctr">
              <a:buNone/>
            </a:pPr>
            <a:r>
              <a:rPr lang="zh-CN" altLang="en-US" sz="7200" dirty="0">
                <a:ea typeface="楷体_GB2312" pitchFamily="49" charset="-122"/>
              </a:rPr>
              <a:t>观千剑而后识器</a:t>
            </a:r>
            <a:endParaRPr lang="zh-CN" altLang="en-US" sz="7200" dirty="0">
              <a:ea typeface="楷体_GB2312" pitchFamily="49" charset="-122"/>
            </a:endParaRPr>
          </a:p>
          <a:p>
            <a:pPr algn="ctr">
              <a:buNone/>
            </a:pPr>
            <a:endParaRPr lang="zh-CN" altLang="en-US" sz="7200" dirty="0">
              <a:ea typeface="华文新魏"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3" name="文本框 235522"/>
          <p:cNvSpPr txBox="1"/>
          <p:nvPr/>
        </p:nvSpPr>
        <p:spPr>
          <a:xfrm>
            <a:off x="0" y="1484313"/>
            <a:ext cx="9144000" cy="3751262"/>
          </a:xfrm>
          <a:prstGeom prst="rect">
            <a:avLst/>
          </a:prstGeom>
          <a:noFill/>
          <a:ln w="9525">
            <a:noFill/>
          </a:ln>
        </p:spPr>
        <p:txBody>
          <a:bodyPr>
            <a:spAutoFit/>
          </a:bodyPr>
          <a:p>
            <a:pPr algn="ctr">
              <a:spcAft>
                <a:spcPct val="0"/>
              </a:spcAft>
              <a:buClr>
                <a:schemeClr val="accent2"/>
              </a:buClr>
              <a:buSzPct val="80000"/>
              <a:buFont typeface="Wingdings" panose="05000000000000000000" pitchFamily="2" charset="2"/>
            </a:pPr>
            <a:r>
              <a:rPr lang="zh-CN" altLang="en-US" sz="9600" i="1" dirty="0">
                <a:solidFill>
                  <a:srgbClr val="FF0066"/>
                </a:solidFill>
                <a:latin typeface="Times New Roman" panose="02020603050405020304" pitchFamily="18" charset="0"/>
                <a:ea typeface="方正楷体简体" pitchFamily="50" charset="-122"/>
              </a:rPr>
              <a:t>谢谢各位！</a:t>
            </a:r>
            <a:endParaRPr lang="zh-CN" altLang="en-US" sz="9600" i="1" dirty="0">
              <a:solidFill>
                <a:srgbClr val="FF0066"/>
              </a:solidFill>
              <a:latin typeface="Times New Roman" panose="02020603050405020304" pitchFamily="18" charset="0"/>
              <a:ea typeface="方正楷体简体" pitchFamily="50" charset="-122"/>
            </a:endParaRPr>
          </a:p>
          <a:p>
            <a:pPr algn="ctr">
              <a:spcAft>
                <a:spcPct val="0"/>
              </a:spcAft>
              <a:buClr>
                <a:schemeClr val="accent2"/>
              </a:buClr>
              <a:buSzPct val="80000"/>
              <a:buFont typeface="Wingdings" panose="05000000000000000000" pitchFamily="2" charset="2"/>
            </a:pPr>
            <a:r>
              <a:rPr lang="zh-CN" altLang="en-US" sz="9600" i="1" dirty="0">
                <a:solidFill>
                  <a:srgbClr val="FF0066"/>
                </a:solidFill>
                <a:latin typeface="Times New Roman" panose="02020603050405020304" pitchFamily="18" charset="0"/>
                <a:ea typeface="方正楷体简体" pitchFamily="50" charset="-122"/>
              </a:rPr>
              <a:t>敬请指教</a:t>
            </a:r>
            <a:r>
              <a:rPr lang="en-US" altLang="zh-CN" sz="9600" i="1">
                <a:solidFill>
                  <a:srgbClr val="FF0066"/>
                </a:solidFill>
                <a:latin typeface="Times New Roman" panose="02020603050405020304" pitchFamily="18" charset="0"/>
                <a:ea typeface="方正楷体简体" pitchFamily="50" charset="-122"/>
              </a:rPr>
              <a:t>!</a:t>
            </a:r>
            <a:endParaRPr lang="en-US" altLang="zh-CN" sz="9600" i="1">
              <a:solidFill>
                <a:srgbClr val="FF0066"/>
              </a:solidFill>
              <a:latin typeface="Times New Roman" panose="02020603050405020304" pitchFamily="18" charset="0"/>
              <a:ea typeface="方正楷体简体" pitchFamily="50" charset="-122"/>
            </a:endParaRPr>
          </a:p>
        </p:txBody>
      </p:sp>
    </p:spTree>
  </p:cSld>
  <p:clrMapOvr>
    <a:masterClrMapping/>
  </p:clrMapOvr>
</p:sld>
</file>

<file path=ppt/theme/theme1.xml><?xml version="1.0" encoding="utf-8"?>
<a:theme xmlns:a="http://schemas.openxmlformats.org/drawingml/2006/main" name="Soaring">
  <a:themeElements>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fontScheme name="">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aring">
  <a:themeElements>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fontScheme name="">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C00"/>
      </a:accent6>
      <a:hlink>
        <a:srgbClr val="FC0128"/>
      </a:hlink>
      <a:folHlink>
        <a:srgbClr val="CEC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C00"/>
      </a:accent6>
      <a:hlink>
        <a:srgbClr val="FC0128"/>
      </a:hlink>
      <a:folHlink>
        <a:srgbClr val="CEC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0</TotalTime>
  <Words>8099</Words>
  <Application>WPS 演示</Application>
  <PresentationFormat>在屏幕上显示</PresentationFormat>
  <Paragraphs>691</Paragraphs>
  <Slides>97</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97</vt:i4>
      </vt:variant>
    </vt:vector>
  </HeadingPairs>
  <TitlesOfParts>
    <vt:vector size="114" baseType="lpstr">
      <vt:lpstr>Arial</vt:lpstr>
      <vt:lpstr>宋体</vt:lpstr>
      <vt:lpstr>Wingdings</vt:lpstr>
      <vt:lpstr>Times New Roman</vt:lpstr>
      <vt:lpstr>楷体_GB2312</vt:lpstr>
      <vt:lpstr>新宋体</vt:lpstr>
      <vt:lpstr>黑体</vt:lpstr>
      <vt:lpstr>Courier New</vt:lpstr>
      <vt:lpstr>BatangChe</vt:lpstr>
      <vt:lpstr>方正楷体简体</vt:lpstr>
      <vt:lpstr>华文新魏</vt:lpstr>
      <vt:lpstr>华文仿宋</vt:lpstr>
      <vt:lpstr>仿宋</vt:lpstr>
      <vt:lpstr>微软雅黑</vt:lpstr>
      <vt:lpstr>Arial Unicode MS</vt:lpstr>
      <vt:lpstr>Soaring</vt:lpstr>
      <vt:lpstr>1_Soaring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ages>2</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中国有色金属学报</dc:title>
  <dc:creator>yang bing</dc:creator>
  <cp:lastModifiedBy>黄桃木</cp:lastModifiedBy>
  <cp:revision>1598</cp:revision>
  <cp:lastPrinted>1999-10-22T21:47:16Z</cp:lastPrinted>
  <dcterms:created xsi:type="dcterms:W3CDTF">1998-11-01T23:00:07Z</dcterms:created>
  <dcterms:modified xsi:type="dcterms:W3CDTF">2019-11-29T01:14:44Z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